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2F908-F0EA-48C0-A46C-590F13305A2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FCF1A6-4F2B-46D8-96BB-DFB9CE247C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receive 60% of your OSAP in the fall and 40% in the winter – budget!</a:t>
          </a:r>
        </a:p>
      </dgm:t>
    </dgm:pt>
    <dgm:pt modelId="{EBF42F5F-55C6-46D3-AD8E-3587B5C3768E}" type="parTrans" cxnId="{C79454D4-18DC-45EF-AC6D-15D7F7AB3094}">
      <dgm:prSet/>
      <dgm:spPr/>
      <dgm:t>
        <a:bodyPr/>
        <a:lstStyle/>
        <a:p>
          <a:endParaRPr lang="en-US"/>
        </a:p>
      </dgm:t>
    </dgm:pt>
    <dgm:pt modelId="{5FB29CA1-BF67-4916-9671-711E6CA31A71}" type="sibTrans" cxnId="{C79454D4-18DC-45EF-AC6D-15D7F7AB3094}">
      <dgm:prSet/>
      <dgm:spPr/>
      <dgm:t>
        <a:bodyPr/>
        <a:lstStyle/>
        <a:p>
          <a:endParaRPr lang="en-US"/>
        </a:p>
      </dgm:t>
    </dgm:pt>
    <dgm:pt modelId="{05429242-0694-4772-924C-0D02E42EE3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Any changes need to be reported to OSAP using the </a:t>
          </a:r>
          <a:r>
            <a:rPr lang="en-US" dirty="0" err="1"/>
            <a:t>myTrent</a:t>
          </a:r>
          <a:r>
            <a:rPr lang="en-US" dirty="0"/>
            <a:t> form – course load, income, etc.</a:t>
          </a:r>
        </a:p>
      </dgm:t>
    </dgm:pt>
    <dgm:pt modelId="{4CB41F87-E93B-454E-92F6-A31FAB71F911}" type="parTrans" cxnId="{1E16E434-A1DF-43AF-A3E0-AED9897234E8}">
      <dgm:prSet/>
      <dgm:spPr/>
      <dgm:t>
        <a:bodyPr/>
        <a:lstStyle/>
        <a:p>
          <a:endParaRPr lang="en-US"/>
        </a:p>
      </dgm:t>
    </dgm:pt>
    <dgm:pt modelId="{0782A312-3874-4284-8107-0162D124284E}" type="sibTrans" cxnId="{1E16E434-A1DF-43AF-A3E0-AED9897234E8}">
      <dgm:prSet/>
      <dgm:spPr/>
      <dgm:t>
        <a:bodyPr/>
        <a:lstStyle/>
        <a:p>
          <a:endParaRPr lang="en-US"/>
        </a:p>
      </dgm:t>
    </dgm:pt>
    <dgm:pt modelId="{3F7D74AD-497E-433F-82A7-846C2B02AB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You do not report your Trent Scholarship; We will report it for you</a:t>
          </a:r>
        </a:p>
      </dgm:t>
    </dgm:pt>
    <dgm:pt modelId="{874BB66D-D4AA-4685-B8CA-4DC2E42A53BC}" type="parTrans" cxnId="{FC3714E6-A7CA-44BB-BB29-6F6C315D684E}">
      <dgm:prSet/>
      <dgm:spPr/>
      <dgm:t>
        <a:bodyPr/>
        <a:lstStyle/>
        <a:p>
          <a:endParaRPr lang="en-US"/>
        </a:p>
      </dgm:t>
    </dgm:pt>
    <dgm:pt modelId="{EC72A57F-09F2-4809-B1B3-246E3E3912C7}" type="sibTrans" cxnId="{FC3714E6-A7CA-44BB-BB29-6F6C315D684E}">
      <dgm:prSet/>
      <dgm:spPr/>
      <dgm:t>
        <a:bodyPr/>
        <a:lstStyle/>
        <a:p>
          <a:endParaRPr lang="en-US"/>
        </a:p>
      </dgm:t>
    </dgm:pt>
    <dgm:pt modelId="{F64A0EEC-8690-4073-A5BE-2E75A164C9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You must always be in at least 1.5 credits a semester (60%)*.  </a:t>
          </a:r>
          <a:r>
            <a:rPr lang="en-US" b="1" dirty="0"/>
            <a:t>REGISTER FOR FALL AND WINTER</a:t>
          </a:r>
        </a:p>
      </dgm:t>
    </dgm:pt>
    <dgm:pt modelId="{3348D11F-88DC-44A5-88C7-4C03D483DC0A}" type="parTrans" cxnId="{733A6CBD-149B-48A7-A428-ED8B9CBA650D}">
      <dgm:prSet/>
      <dgm:spPr/>
      <dgm:t>
        <a:bodyPr/>
        <a:lstStyle/>
        <a:p>
          <a:endParaRPr lang="en-US"/>
        </a:p>
      </dgm:t>
    </dgm:pt>
    <dgm:pt modelId="{CF7FE785-6EC3-47AC-AB8C-7F2982FEC786}" type="sibTrans" cxnId="{733A6CBD-149B-48A7-A428-ED8B9CBA650D}">
      <dgm:prSet/>
      <dgm:spPr/>
      <dgm:t>
        <a:bodyPr/>
        <a:lstStyle/>
        <a:p>
          <a:endParaRPr lang="en-US"/>
        </a:p>
      </dgm:t>
    </dgm:pt>
    <dgm:pt modelId="{34AEA3DE-EB1A-418B-A64A-B3AA8E9EAC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must reapply for OSAP every year</a:t>
          </a:r>
        </a:p>
      </dgm:t>
    </dgm:pt>
    <dgm:pt modelId="{033A37A5-79F5-4025-BAEB-9391C87F153F}" type="sibTrans" cxnId="{05A9CDB6-BC3B-4DCE-8CA9-317F59704CB6}">
      <dgm:prSet/>
      <dgm:spPr/>
      <dgm:t>
        <a:bodyPr/>
        <a:lstStyle/>
        <a:p>
          <a:endParaRPr lang="en-US"/>
        </a:p>
      </dgm:t>
    </dgm:pt>
    <dgm:pt modelId="{4A9BD5F8-3EAC-450D-91E4-C0FF60AFF989}" type="parTrans" cxnId="{05A9CDB6-BC3B-4DCE-8CA9-317F59704CB6}">
      <dgm:prSet/>
      <dgm:spPr/>
      <dgm:t>
        <a:bodyPr/>
        <a:lstStyle/>
        <a:p>
          <a:endParaRPr lang="en-US"/>
        </a:p>
      </dgm:t>
    </dgm:pt>
    <dgm:pt modelId="{7D95B710-67DD-46DA-8ACC-03231ED77A19}" type="pres">
      <dgm:prSet presAssocID="{5A12F908-F0EA-48C0-A46C-590F13305A29}" presName="root" presStyleCnt="0">
        <dgm:presLayoutVars>
          <dgm:dir/>
          <dgm:resizeHandles val="exact"/>
        </dgm:presLayoutVars>
      </dgm:prSet>
      <dgm:spPr/>
    </dgm:pt>
    <dgm:pt modelId="{D976EDBA-FC99-4FB9-943C-BF3C24E9FA75}" type="pres">
      <dgm:prSet presAssocID="{48FCF1A6-4F2B-46D8-96BB-DFB9CE247CEC}" presName="compNode" presStyleCnt="0"/>
      <dgm:spPr/>
    </dgm:pt>
    <dgm:pt modelId="{5CA9B2D4-188D-4BBA-BBC2-89C80BAE89E0}" type="pres">
      <dgm:prSet presAssocID="{48FCF1A6-4F2B-46D8-96BB-DFB9CE247CEC}" presName="bgRect" presStyleLbl="bgShp" presStyleIdx="0" presStyleCnt="5"/>
      <dgm:spPr/>
    </dgm:pt>
    <dgm:pt modelId="{CA292736-345C-48EC-B9DA-35C474B5D5DE}" type="pres">
      <dgm:prSet presAssocID="{48FCF1A6-4F2B-46D8-96BB-DFB9CE247CE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78DE1C07-D208-4E5C-A7B6-C2A1E17AC0AB}" type="pres">
      <dgm:prSet presAssocID="{48FCF1A6-4F2B-46D8-96BB-DFB9CE247CEC}" presName="spaceRect" presStyleCnt="0"/>
      <dgm:spPr/>
    </dgm:pt>
    <dgm:pt modelId="{96C98C4F-16D4-4ADC-AFE3-30C5229CA060}" type="pres">
      <dgm:prSet presAssocID="{48FCF1A6-4F2B-46D8-96BB-DFB9CE247CEC}" presName="parTx" presStyleLbl="revTx" presStyleIdx="0" presStyleCnt="5">
        <dgm:presLayoutVars>
          <dgm:chMax val="0"/>
          <dgm:chPref val="0"/>
        </dgm:presLayoutVars>
      </dgm:prSet>
      <dgm:spPr/>
    </dgm:pt>
    <dgm:pt modelId="{DA61E740-1CDD-4D69-8694-0C57A6FE3856}" type="pres">
      <dgm:prSet presAssocID="{5FB29CA1-BF67-4916-9671-711E6CA31A71}" presName="sibTrans" presStyleCnt="0"/>
      <dgm:spPr/>
    </dgm:pt>
    <dgm:pt modelId="{8D8598C8-247F-4242-AD73-147822CAEFED}" type="pres">
      <dgm:prSet presAssocID="{05429242-0694-4772-924C-0D02E42EE3A8}" presName="compNode" presStyleCnt="0"/>
      <dgm:spPr/>
    </dgm:pt>
    <dgm:pt modelId="{A73C51C0-05DF-4B37-BBCC-A4E919FDAA11}" type="pres">
      <dgm:prSet presAssocID="{05429242-0694-4772-924C-0D02E42EE3A8}" presName="bgRect" presStyleLbl="bgShp" presStyleIdx="1" presStyleCnt="5"/>
      <dgm:spPr/>
    </dgm:pt>
    <dgm:pt modelId="{0140B8A6-5A2E-427A-B9FA-88458EEE69B8}" type="pres">
      <dgm:prSet presAssocID="{05429242-0694-4772-924C-0D02E42EE3A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t with solid fill"/>
        </a:ext>
      </dgm:extLst>
    </dgm:pt>
    <dgm:pt modelId="{447A836F-B05B-4026-B9F1-C4CF4E7AEAD6}" type="pres">
      <dgm:prSet presAssocID="{05429242-0694-4772-924C-0D02E42EE3A8}" presName="spaceRect" presStyleCnt="0"/>
      <dgm:spPr/>
    </dgm:pt>
    <dgm:pt modelId="{E3CC1F6D-A520-464C-82A5-8B520F728292}" type="pres">
      <dgm:prSet presAssocID="{05429242-0694-4772-924C-0D02E42EE3A8}" presName="parTx" presStyleLbl="revTx" presStyleIdx="1" presStyleCnt="5">
        <dgm:presLayoutVars>
          <dgm:chMax val="0"/>
          <dgm:chPref val="0"/>
        </dgm:presLayoutVars>
      </dgm:prSet>
      <dgm:spPr/>
    </dgm:pt>
    <dgm:pt modelId="{B85AE838-1EAD-429A-BF3B-4843634A9DE1}" type="pres">
      <dgm:prSet presAssocID="{0782A312-3874-4284-8107-0162D124284E}" presName="sibTrans" presStyleCnt="0"/>
      <dgm:spPr/>
    </dgm:pt>
    <dgm:pt modelId="{3543A38B-83DA-4297-BEA0-229C3D706240}" type="pres">
      <dgm:prSet presAssocID="{3F7D74AD-497E-433F-82A7-846C2B02ABA0}" presName="compNode" presStyleCnt="0"/>
      <dgm:spPr/>
    </dgm:pt>
    <dgm:pt modelId="{E17B1BF6-2C12-4228-979A-555BD4E27060}" type="pres">
      <dgm:prSet presAssocID="{3F7D74AD-497E-433F-82A7-846C2B02ABA0}" presName="bgRect" presStyleLbl="bgShp" presStyleIdx="2" presStyleCnt="5"/>
      <dgm:spPr/>
    </dgm:pt>
    <dgm:pt modelId="{18BE42AE-9EE5-492E-B77C-495363A2A404}" type="pres">
      <dgm:prSet presAssocID="{3F7D74AD-497E-433F-82A7-846C2B02ABA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nsfer1 outline"/>
        </a:ext>
      </dgm:extLst>
    </dgm:pt>
    <dgm:pt modelId="{B996C4AC-A80C-479B-A965-E183D7CE0E5C}" type="pres">
      <dgm:prSet presAssocID="{3F7D74AD-497E-433F-82A7-846C2B02ABA0}" presName="spaceRect" presStyleCnt="0"/>
      <dgm:spPr/>
    </dgm:pt>
    <dgm:pt modelId="{0F97EBBD-7D3D-417A-B989-4BF577C49B9D}" type="pres">
      <dgm:prSet presAssocID="{3F7D74AD-497E-433F-82A7-846C2B02ABA0}" presName="parTx" presStyleLbl="revTx" presStyleIdx="2" presStyleCnt="5">
        <dgm:presLayoutVars>
          <dgm:chMax val="0"/>
          <dgm:chPref val="0"/>
        </dgm:presLayoutVars>
      </dgm:prSet>
      <dgm:spPr/>
    </dgm:pt>
    <dgm:pt modelId="{0A711874-DB3A-4461-9FB6-691FFAE0922D}" type="pres">
      <dgm:prSet presAssocID="{EC72A57F-09F2-4809-B1B3-246E3E3912C7}" presName="sibTrans" presStyleCnt="0"/>
      <dgm:spPr/>
    </dgm:pt>
    <dgm:pt modelId="{50AA83DD-118E-4DC2-A28E-343A63164B1C}" type="pres">
      <dgm:prSet presAssocID="{F64A0EEC-8690-4073-A5BE-2E75A164C95F}" presName="compNode" presStyleCnt="0"/>
      <dgm:spPr/>
    </dgm:pt>
    <dgm:pt modelId="{4C558A87-7A62-408E-B04C-1AD3D6D52A64}" type="pres">
      <dgm:prSet presAssocID="{F64A0EEC-8690-4073-A5BE-2E75A164C95F}" presName="bgRect" presStyleLbl="bgShp" presStyleIdx="3" presStyleCnt="5"/>
      <dgm:spPr/>
    </dgm:pt>
    <dgm:pt modelId="{03C5D1A5-4EFC-41A3-8112-339FEE323CFA}" type="pres">
      <dgm:prSet presAssocID="{F64A0EEC-8690-4073-A5BE-2E75A164C95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sk with solid fill"/>
        </a:ext>
      </dgm:extLst>
    </dgm:pt>
    <dgm:pt modelId="{291A882F-02C4-4FBA-B5F9-51DB5265D36A}" type="pres">
      <dgm:prSet presAssocID="{F64A0EEC-8690-4073-A5BE-2E75A164C95F}" presName="spaceRect" presStyleCnt="0"/>
      <dgm:spPr/>
    </dgm:pt>
    <dgm:pt modelId="{04612647-B2CB-4A4E-B8D3-5A8B87012523}" type="pres">
      <dgm:prSet presAssocID="{F64A0EEC-8690-4073-A5BE-2E75A164C95F}" presName="parTx" presStyleLbl="revTx" presStyleIdx="3" presStyleCnt="5">
        <dgm:presLayoutVars>
          <dgm:chMax val="0"/>
          <dgm:chPref val="0"/>
        </dgm:presLayoutVars>
      </dgm:prSet>
      <dgm:spPr/>
    </dgm:pt>
    <dgm:pt modelId="{5294C1CC-1A3E-4D05-933E-1EA1BB7FFC98}" type="pres">
      <dgm:prSet presAssocID="{CF7FE785-6EC3-47AC-AB8C-7F2982FEC786}" presName="sibTrans" presStyleCnt="0"/>
      <dgm:spPr/>
    </dgm:pt>
    <dgm:pt modelId="{FFD05298-A4B1-4D9F-A91D-66FEF363F642}" type="pres">
      <dgm:prSet presAssocID="{34AEA3DE-EB1A-418B-A64A-B3AA8E9EAC59}" presName="compNode" presStyleCnt="0"/>
      <dgm:spPr/>
    </dgm:pt>
    <dgm:pt modelId="{1E931D63-C8FD-493D-AA36-56C2071082B9}" type="pres">
      <dgm:prSet presAssocID="{34AEA3DE-EB1A-418B-A64A-B3AA8E9EAC59}" presName="bgRect" presStyleLbl="bgShp" presStyleIdx="4" presStyleCnt="5"/>
      <dgm:spPr/>
    </dgm:pt>
    <dgm:pt modelId="{F56B1C0B-1E60-42EE-904B-4199996A35C7}" type="pres">
      <dgm:prSet presAssocID="{34AEA3DE-EB1A-418B-A64A-B3AA8E9EAC5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with solid fill"/>
        </a:ext>
      </dgm:extLst>
    </dgm:pt>
    <dgm:pt modelId="{A0583B45-C789-469C-A400-78B78491ACA2}" type="pres">
      <dgm:prSet presAssocID="{34AEA3DE-EB1A-418B-A64A-B3AA8E9EAC59}" presName="spaceRect" presStyleCnt="0"/>
      <dgm:spPr/>
    </dgm:pt>
    <dgm:pt modelId="{BB333AB5-DE9B-4C59-AF17-FF053BA3C1D4}" type="pres">
      <dgm:prSet presAssocID="{34AEA3DE-EB1A-418B-A64A-B3AA8E9EAC5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E16E434-A1DF-43AF-A3E0-AED9897234E8}" srcId="{5A12F908-F0EA-48C0-A46C-590F13305A29}" destId="{05429242-0694-4772-924C-0D02E42EE3A8}" srcOrd="1" destOrd="0" parTransId="{4CB41F87-E93B-454E-92F6-A31FAB71F911}" sibTransId="{0782A312-3874-4284-8107-0162D124284E}"/>
    <dgm:cxn modelId="{DBBB1B64-5120-4D1C-8BB9-7ACF97E4A771}" type="presOf" srcId="{48FCF1A6-4F2B-46D8-96BB-DFB9CE247CEC}" destId="{96C98C4F-16D4-4ADC-AFE3-30C5229CA060}" srcOrd="0" destOrd="0" presId="urn:microsoft.com/office/officeart/2018/2/layout/IconVerticalSolidList"/>
    <dgm:cxn modelId="{27658791-6953-4395-AA6B-B0DD51BD8F49}" type="presOf" srcId="{F64A0EEC-8690-4073-A5BE-2E75A164C95F}" destId="{04612647-B2CB-4A4E-B8D3-5A8B87012523}" srcOrd="0" destOrd="0" presId="urn:microsoft.com/office/officeart/2018/2/layout/IconVerticalSolidList"/>
    <dgm:cxn modelId="{05A9CDB6-BC3B-4DCE-8CA9-317F59704CB6}" srcId="{5A12F908-F0EA-48C0-A46C-590F13305A29}" destId="{34AEA3DE-EB1A-418B-A64A-B3AA8E9EAC59}" srcOrd="4" destOrd="0" parTransId="{4A9BD5F8-3EAC-450D-91E4-C0FF60AFF989}" sibTransId="{033A37A5-79F5-4025-BAEB-9391C87F153F}"/>
    <dgm:cxn modelId="{733A6CBD-149B-48A7-A428-ED8B9CBA650D}" srcId="{5A12F908-F0EA-48C0-A46C-590F13305A29}" destId="{F64A0EEC-8690-4073-A5BE-2E75A164C95F}" srcOrd="3" destOrd="0" parTransId="{3348D11F-88DC-44A5-88C7-4C03D483DC0A}" sibTransId="{CF7FE785-6EC3-47AC-AB8C-7F2982FEC786}"/>
    <dgm:cxn modelId="{D6CEC0BD-D95F-4BB8-951E-6BE4940F37F0}" type="presOf" srcId="{34AEA3DE-EB1A-418B-A64A-B3AA8E9EAC59}" destId="{BB333AB5-DE9B-4C59-AF17-FF053BA3C1D4}" srcOrd="0" destOrd="0" presId="urn:microsoft.com/office/officeart/2018/2/layout/IconVerticalSolidList"/>
    <dgm:cxn modelId="{E83001BE-E0CD-4A63-AFB4-F412090267FC}" type="presOf" srcId="{3F7D74AD-497E-433F-82A7-846C2B02ABA0}" destId="{0F97EBBD-7D3D-417A-B989-4BF577C49B9D}" srcOrd="0" destOrd="0" presId="urn:microsoft.com/office/officeart/2018/2/layout/IconVerticalSolidList"/>
    <dgm:cxn modelId="{B4ED91CC-802A-49E0-A272-83D9D29F0C90}" type="presOf" srcId="{5A12F908-F0EA-48C0-A46C-590F13305A29}" destId="{7D95B710-67DD-46DA-8ACC-03231ED77A19}" srcOrd="0" destOrd="0" presId="urn:microsoft.com/office/officeart/2018/2/layout/IconVerticalSolidList"/>
    <dgm:cxn modelId="{C79454D4-18DC-45EF-AC6D-15D7F7AB3094}" srcId="{5A12F908-F0EA-48C0-A46C-590F13305A29}" destId="{48FCF1A6-4F2B-46D8-96BB-DFB9CE247CEC}" srcOrd="0" destOrd="0" parTransId="{EBF42F5F-55C6-46D3-AD8E-3587B5C3768E}" sibTransId="{5FB29CA1-BF67-4916-9671-711E6CA31A71}"/>
    <dgm:cxn modelId="{254634DB-8334-43EA-B0A0-4E489BFA3912}" type="presOf" srcId="{05429242-0694-4772-924C-0D02E42EE3A8}" destId="{E3CC1F6D-A520-464C-82A5-8B520F728292}" srcOrd="0" destOrd="0" presId="urn:microsoft.com/office/officeart/2018/2/layout/IconVerticalSolidList"/>
    <dgm:cxn modelId="{FC3714E6-A7CA-44BB-BB29-6F6C315D684E}" srcId="{5A12F908-F0EA-48C0-A46C-590F13305A29}" destId="{3F7D74AD-497E-433F-82A7-846C2B02ABA0}" srcOrd="2" destOrd="0" parTransId="{874BB66D-D4AA-4685-B8CA-4DC2E42A53BC}" sibTransId="{EC72A57F-09F2-4809-B1B3-246E3E3912C7}"/>
    <dgm:cxn modelId="{79B16D0B-64E1-4769-8207-A9AD10A9488F}" type="presParOf" srcId="{7D95B710-67DD-46DA-8ACC-03231ED77A19}" destId="{D976EDBA-FC99-4FB9-943C-BF3C24E9FA75}" srcOrd="0" destOrd="0" presId="urn:microsoft.com/office/officeart/2018/2/layout/IconVerticalSolidList"/>
    <dgm:cxn modelId="{E46B7234-C395-472D-A157-D0539605D4E7}" type="presParOf" srcId="{D976EDBA-FC99-4FB9-943C-BF3C24E9FA75}" destId="{5CA9B2D4-188D-4BBA-BBC2-89C80BAE89E0}" srcOrd="0" destOrd="0" presId="urn:microsoft.com/office/officeart/2018/2/layout/IconVerticalSolidList"/>
    <dgm:cxn modelId="{3054BE8D-1A0F-4971-A75D-BC38C4CC825D}" type="presParOf" srcId="{D976EDBA-FC99-4FB9-943C-BF3C24E9FA75}" destId="{CA292736-345C-48EC-B9DA-35C474B5D5DE}" srcOrd="1" destOrd="0" presId="urn:microsoft.com/office/officeart/2018/2/layout/IconVerticalSolidList"/>
    <dgm:cxn modelId="{9A431FA5-7742-4AF7-A24C-3D95BF09A708}" type="presParOf" srcId="{D976EDBA-FC99-4FB9-943C-BF3C24E9FA75}" destId="{78DE1C07-D208-4E5C-A7B6-C2A1E17AC0AB}" srcOrd="2" destOrd="0" presId="urn:microsoft.com/office/officeart/2018/2/layout/IconVerticalSolidList"/>
    <dgm:cxn modelId="{17DA6743-5BB2-4A50-A674-4A40946504BD}" type="presParOf" srcId="{D976EDBA-FC99-4FB9-943C-BF3C24E9FA75}" destId="{96C98C4F-16D4-4ADC-AFE3-30C5229CA060}" srcOrd="3" destOrd="0" presId="urn:microsoft.com/office/officeart/2018/2/layout/IconVerticalSolidList"/>
    <dgm:cxn modelId="{55CA79C4-19BA-440E-8EE9-2213A3BD4849}" type="presParOf" srcId="{7D95B710-67DD-46DA-8ACC-03231ED77A19}" destId="{DA61E740-1CDD-4D69-8694-0C57A6FE3856}" srcOrd="1" destOrd="0" presId="urn:microsoft.com/office/officeart/2018/2/layout/IconVerticalSolidList"/>
    <dgm:cxn modelId="{5E443ED7-9FC8-44EE-9257-5A6A29494FF1}" type="presParOf" srcId="{7D95B710-67DD-46DA-8ACC-03231ED77A19}" destId="{8D8598C8-247F-4242-AD73-147822CAEFED}" srcOrd="2" destOrd="0" presId="urn:microsoft.com/office/officeart/2018/2/layout/IconVerticalSolidList"/>
    <dgm:cxn modelId="{68A39D4C-794C-43FA-8BF1-56AD09B98947}" type="presParOf" srcId="{8D8598C8-247F-4242-AD73-147822CAEFED}" destId="{A73C51C0-05DF-4B37-BBCC-A4E919FDAA11}" srcOrd="0" destOrd="0" presId="urn:microsoft.com/office/officeart/2018/2/layout/IconVerticalSolidList"/>
    <dgm:cxn modelId="{F0757585-62B2-4B00-8C49-D91B4D276E97}" type="presParOf" srcId="{8D8598C8-247F-4242-AD73-147822CAEFED}" destId="{0140B8A6-5A2E-427A-B9FA-88458EEE69B8}" srcOrd="1" destOrd="0" presId="urn:microsoft.com/office/officeart/2018/2/layout/IconVerticalSolidList"/>
    <dgm:cxn modelId="{3B0DFF7D-ECB1-4D94-B7D2-E11F4F61D1E1}" type="presParOf" srcId="{8D8598C8-247F-4242-AD73-147822CAEFED}" destId="{447A836F-B05B-4026-B9F1-C4CF4E7AEAD6}" srcOrd="2" destOrd="0" presId="urn:microsoft.com/office/officeart/2018/2/layout/IconVerticalSolidList"/>
    <dgm:cxn modelId="{364AD1C9-58E8-461D-94C0-C4267A3DE55A}" type="presParOf" srcId="{8D8598C8-247F-4242-AD73-147822CAEFED}" destId="{E3CC1F6D-A520-464C-82A5-8B520F728292}" srcOrd="3" destOrd="0" presId="urn:microsoft.com/office/officeart/2018/2/layout/IconVerticalSolidList"/>
    <dgm:cxn modelId="{FDFD4138-F1C4-498D-9326-C3A473E4205D}" type="presParOf" srcId="{7D95B710-67DD-46DA-8ACC-03231ED77A19}" destId="{B85AE838-1EAD-429A-BF3B-4843634A9DE1}" srcOrd="3" destOrd="0" presId="urn:microsoft.com/office/officeart/2018/2/layout/IconVerticalSolidList"/>
    <dgm:cxn modelId="{0AEE584C-2675-4D31-84CB-0E63BEEF21C8}" type="presParOf" srcId="{7D95B710-67DD-46DA-8ACC-03231ED77A19}" destId="{3543A38B-83DA-4297-BEA0-229C3D706240}" srcOrd="4" destOrd="0" presId="urn:microsoft.com/office/officeart/2018/2/layout/IconVerticalSolidList"/>
    <dgm:cxn modelId="{0F5C8157-46DF-4CB1-AB19-4DADFB8BE90B}" type="presParOf" srcId="{3543A38B-83DA-4297-BEA0-229C3D706240}" destId="{E17B1BF6-2C12-4228-979A-555BD4E27060}" srcOrd="0" destOrd="0" presId="urn:microsoft.com/office/officeart/2018/2/layout/IconVerticalSolidList"/>
    <dgm:cxn modelId="{EDA29D31-1623-40B5-B55E-AAD51FAB077D}" type="presParOf" srcId="{3543A38B-83DA-4297-BEA0-229C3D706240}" destId="{18BE42AE-9EE5-492E-B77C-495363A2A404}" srcOrd="1" destOrd="0" presId="urn:microsoft.com/office/officeart/2018/2/layout/IconVerticalSolidList"/>
    <dgm:cxn modelId="{BBE2066D-996E-43DD-94A6-7D128A1C08A1}" type="presParOf" srcId="{3543A38B-83DA-4297-BEA0-229C3D706240}" destId="{B996C4AC-A80C-479B-A965-E183D7CE0E5C}" srcOrd="2" destOrd="0" presId="urn:microsoft.com/office/officeart/2018/2/layout/IconVerticalSolidList"/>
    <dgm:cxn modelId="{52F1E5C3-BA12-444E-B84C-553D3826EE93}" type="presParOf" srcId="{3543A38B-83DA-4297-BEA0-229C3D706240}" destId="{0F97EBBD-7D3D-417A-B989-4BF577C49B9D}" srcOrd="3" destOrd="0" presId="urn:microsoft.com/office/officeart/2018/2/layout/IconVerticalSolidList"/>
    <dgm:cxn modelId="{26A7DFB9-4717-4462-8DC9-D420107E0D6B}" type="presParOf" srcId="{7D95B710-67DD-46DA-8ACC-03231ED77A19}" destId="{0A711874-DB3A-4461-9FB6-691FFAE0922D}" srcOrd="5" destOrd="0" presId="urn:microsoft.com/office/officeart/2018/2/layout/IconVerticalSolidList"/>
    <dgm:cxn modelId="{4DFEB3E0-39C0-49F3-BDF6-352F890AFD9B}" type="presParOf" srcId="{7D95B710-67DD-46DA-8ACC-03231ED77A19}" destId="{50AA83DD-118E-4DC2-A28E-343A63164B1C}" srcOrd="6" destOrd="0" presId="urn:microsoft.com/office/officeart/2018/2/layout/IconVerticalSolidList"/>
    <dgm:cxn modelId="{70A91CAC-E87B-4C0E-ADE8-E6C9DE947948}" type="presParOf" srcId="{50AA83DD-118E-4DC2-A28E-343A63164B1C}" destId="{4C558A87-7A62-408E-B04C-1AD3D6D52A64}" srcOrd="0" destOrd="0" presId="urn:microsoft.com/office/officeart/2018/2/layout/IconVerticalSolidList"/>
    <dgm:cxn modelId="{17A881D5-6096-474D-A786-6ACE26746161}" type="presParOf" srcId="{50AA83DD-118E-4DC2-A28E-343A63164B1C}" destId="{03C5D1A5-4EFC-41A3-8112-339FEE323CFA}" srcOrd="1" destOrd="0" presId="urn:microsoft.com/office/officeart/2018/2/layout/IconVerticalSolidList"/>
    <dgm:cxn modelId="{F92C3811-F742-414E-80E3-33CFCDED2ABD}" type="presParOf" srcId="{50AA83DD-118E-4DC2-A28E-343A63164B1C}" destId="{291A882F-02C4-4FBA-B5F9-51DB5265D36A}" srcOrd="2" destOrd="0" presId="urn:microsoft.com/office/officeart/2018/2/layout/IconVerticalSolidList"/>
    <dgm:cxn modelId="{9D49BA34-9986-4948-BFB0-539254E40C06}" type="presParOf" srcId="{50AA83DD-118E-4DC2-A28E-343A63164B1C}" destId="{04612647-B2CB-4A4E-B8D3-5A8B87012523}" srcOrd="3" destOrd="0" presId="urn:microsoft.com/office/officeart/2018/2/layout/IconVerticalSolidList"/>
    <dgm:cxn modelId="{A133D054-BBD5-499C-84E9-0918B423133B}" type="presParOf" srcId="{7D95B710-67DD-46DA-8ACC-03231ED77A19}" destId="{5294C1CC-1A3E-4D05-933E-1EA1BB7FFC98}" srcOrd="7" destOrd="0" presId="urn:microsoft.com/office/officeart/2018/2/layout/IconVerticalSolidList"/>
    <dgm:cxn modelId="{95B5228D-2CDE-4926-AC61-B297B8550EF4}" type="presParOf" srcId="{7D95B710-67DD-46DA-8ACC-03231ED77A19}" destId="{FFD05298-A4B1-4D9F-A91D-66FEF363F642}" srcOrd="8" destOrd="0" presId="urn:microsoft.com/office/officeart/2018/2/layout/IconVerticalSolidList"/>
    <dgm:cxn modelId="{9E056CAF-43DA-43D4-A997-05B422E34F5B}" type="presParOf" srcId="{FFD05298-A4B1-4D9F-A91D-66FEF363F642}" destId="{1E931D63-C8FD-493D-AA36-56C2071082B9}" srcOrd="0" destOrd="0" presId="urn:microsoft.com/office/officeart/2018/2/layout/IconVerticalSolidList"/>
    <dgm:cxn modelId="{03FCEA15-FDA9-4C84-8418-2CA5C863B010}" type="presParOf" srcId="{FFD05298-A4B1-4D9F-A91D-66FEF363F642}" destId="{F56B1C0B-1E60-42EE-904B-4199996A35C7}" srcOrd="1" destOrd="0" presId="urn:microsoft.com/office/officeart/2018/2/layout/IconVerticalSolidList"/>
    <dgm:cxn modelId="{112F090F-E00C-4B72-A300-3BD1323305BD}" type="presParOf" srcId="{FFD05298-A4B1-4D9F-A91D-66FEF363F642}" destId="{A0583B45-C789-469C-A400-78B78491ACA2}" srcOrd="2" destOrd="0" presId="urn:microsoft.com/office/officeart/2018/2/layout/IconVerticalSolidList"/>
    <dgm:cxn modelId="{96BFF4F3-3901-4695-A148-9E36419D6C5B}" type="presParOf" srcId="{FFD05298-A4B1-4D9F-A91D-66FEF363F642}" destId="{BB333AB5-DE9B-4C59-AF17-FF053BA3C1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9B2D4-188D-4BBA-BBC2-89C80BAE89E0}">
      <dsp:nvSpPr>
        <dsp:cNvPr id="0" name=""/>
        <dsp:cNvSpPr/>
      </dsp:nvSpPr>
      <dsp:spPr>
        <a:xfrm>
          <a:off x="0" y="3330"/>
          <a:ext cx="5225295" cy="709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92736-345C-48EC-B9DA-35C474B5D5DE}">
      <dsp:nvSpPr>
        <dsp:cNvPr id="0" name=""/>
        <dsp:cNvSpPr/>
      </dsp:nvSpPr>
      <dsp:spPr>
        <a:xfrm>
          <a:off x="214569" y="162927"/>
          <a:ext cx="390126" cy="3901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98C4F-16D4-4ADC-AFE3-30C5229CA060}">
      <dsp:nvSpPr>
        <dsp:cNvPr id="0" name=""/>
        <dsp:cNvSpPr/>
      </dsp:nvSpPr>
      <dsp:spPr>
        <a:xfrm>
          <a:off x="819264" y="3330"/>
          <a:ext cx="4406030" cy="70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70" tIns="75070" rIns="75070" bIns="7507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You receive 60% of your OSAP in the fall and 40% in the winter – budget!</a:t>
          </a:r>
        </a:p>
      </dsp:txBody>
      <dsp:txXfrm>
        <a:off x="819264" y="3330"/>
        <a:ext cx="4406030" cy="709320"/>
      </dsp:txXfrm>
    </dsp:sp>
    <dsp:sp modelId="{A73C51C0-05DF-4B37-BBCC-A4E919FDAA11}">
      <dsp:nvSpPr>
        <dsp:cNvPr id="0" name=""/>
        <dsp:cNvSpPr/>
      </dsp:nvSpPr>
      <dsp:spPr>
        <a:xfrm>
          <a:off x="0" y="889980"/>
          <a:ext cx="5225295" cy="709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0B8A6-5A2E-427A-B9FA-88458EEE69B8}">
      <dsp:nvSpPr>
        <dsp:cNvPr id="0" name=""/>
        <dsp:cNvSpPr/>
      </dsp:nvSpPr>
      <dsp:spPr>
        <a:xfrm>
          <a:off x="214569" y="1049577"/>
          <a:ext cx="390126" cy="3901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C1F6D-A520-464C-82A5-8B520F728292}">
      <dsp:nvSpPr>
        <dsp:cNvPr id="0" name=""/>
        <dsp:cNvSpPr/>
      </dsp:nvSpPr>
      <dsp:spPr>
        <a:xfrm>
          <a:off x="819264" y="889980"/>
          <a:ext cx="4406030" cy="70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70" tIns="75070" rIns="75070" bIns="7507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Any changes need to be reported to OSAP using the </a:t>
          </a:r>
          <a:r>
            <a:rPr lang="en-US" sz="1600" kern="1200" dirty="0" err="1"/>
            <a:t>myTrent</a:t>
          </a:r>
          <a:r>
            <a:rPr lang="en-US" sz="1600" kern="1200" dirty="0"/>
            <a:t> form – course load, income, etc.</a:t>
          </a:r>
        </a:p>
      </dsp:txBody>
      <dsp:txXfrm>
        <a:off x="819264" y="889980"/>
        <a:ext cx="4406030" cy="709320"/>
      </dsp:txXfrm>
    </dsp:sp>
    <dsp:sp modelId="{E17B1BF6-2C12-4228-979A-555BD4E27060}">
      <dsp:nvSpPr>
        <dsp:cNvPr id="0" name=""/>
        <dsp:cNvSpPr/>
      </dsp:nvSpPr>
      <dsp:spPr>
        <a:xfrm>
          <a:off x="0" y="1776630"/>
          <a:ext cx="5225295" cy="709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E42AE-9EE5-492E-B77C-495363A2A404}">
      <dsp:nvSpPr>
        <dsp:cNvPr id="0" name=""/>
        <dsp:cNvSpPr/>
      </dsp:nvSpPr>
      <dsp:spPr>
        <a:xfrm>
          <a:off x="214569" y="1936227"/>
          <a:ext cx="390126" cy="3901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7EBBD-7D3D-417A-B989-4BF577C49B9D}">
      <dsp:nvSpPr>
        <dsp:cNvPr id="0" name=""/>
        <dsp:cNvSpPr/>
      </dsp:nvSpPr>
      <dsp:spPr>
        <a:xfrm>
          <a:off x="819264" y="1776630"/>
          <a:ext cx="4406030" cy="70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70" tIns="75070" rIns="75070" bIns="7507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 do not report your Trent Scholarship; We will report it for you</a:t>
          </a:r>
        </a:p>
      </dsp:txBody>
      <dsp:txXfrm>
        <a:off x="819264" y="1776630"/>
        <a:ext cx="4406030" cy="709320"/>
      </dsp:txXfrm>
    </dsp:sp>
    <dsp:sp modelId="{4C558A87-7A62-408E-B04C-1AD3D6D52A64}">
      <dsp:nvSpPr>
        <dsp:cNvPr id="0" name=""/>
        <dsp:cNvSpPr/>
      </dsp:nvSpPr>
      <dsp:spPr>
        <a:xfrm>
          <a:off x="0" y="2663281"/>
          <a:ext cx="5225295" cy="709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5D1A5-4EFC-41A3-8112-339FEE323CFA}">
      <dsp:nvSpPr>
        <dsp:cNvPr id="0" name=""/>
        <dsp:cNvSpPr/>
      </dsp:nvSpPr>
      <dsp:spPr>
        <a:xfrm>
          <a:off x="214569" y="2822878"/>
          <a:ext cx="390126" cy="3901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12647-B2CB-4A4E-B8D3-5A8B87012523}">
      <dsp:nvSpPr>
        <dsp:cNvPr id="0" name=""/>
        <dsp:cNvSpPr/>
      </dsp:nvSpPr>
      <dsp:spPr>
        <a:xfrm>
          <a:off x="819264" y="2663281"/>
          <a:ext cx="4406030" cy="70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70" tIns="75070" rIns="75070" bIns="7507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 must always be in at least 1.5 credits a semester (60%)*.  </a:t>
          </a:r>
          <a:r>
            <a:rPr lang="en-US" sz="1600" b="1" kern="1200" dirty="0"/>
            <a:t>REGISTER FOR FALL AND WINTER</a:t>
          </a:r>
        </a:p>
      </dsp:txBody>
      <dsp:txXfrm>
        <a:off x="819264" y="2663281"/>
        <a:ext cx="4406030" cy="709320"/>
      </dsp:txXfrm>
    </dsp:sp>
    <dsp:sp modelId="{1E931D63-C8FD-493D-AA36-56C2071082B9}">
      <dsp:nvSpPr>
        <dsp:cNvPr id="0" name=""/>
        <dsp:cNvSpPr/>
      </dsp:nvSpPr>
      <dsp:spPr>
        <a:xfrm>
          <a:off x="0" y="3549931"/>
          <a:ext cx="5225295" cy="709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B1C0B-1E60-42EE-904B-4199996A35C7}">
      <dsp:nvSpPr>
        <dsp:cNvPr id="0" name=""/>
        <dsp:cNvSpPr/>
      </dsp:nvSpPr>
      <dsp:spPr>
        <a:xfrm>
          <a:off x="214569" y="3709528"/>
          <a:ext cx="390126" cy="3901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33AB5-DE9B-4C59-AF17-FF053BA3C1D4}">
      <dsp:nvSpPr>
        <dsp:cNvPr id="0" name=""/>
        <dsp:cNvSpPr/>
      </dsp:nvSpPr>
      <dsp:spPr>
        <a:xfrm>
          <a:off x="819264" y="3549931"/>
          <a:ext cx="4406030" cy="70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70" tIns="75070" rIns="75070" bIns="7507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You must reapply for OSAP every year</a:t>
          </a:r>
        </a:p>
      </dsp:txBody>
      <dsp:txXfrm>
        <a:off x="819264" y="3549931"/>
        <a:ext cx="4406030" cy="709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7B0FA86-25DE-4B0E-A354-39967602376E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1259E30-32CC-43DB-8580-7DCFD4810C0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61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FA86-25DE-4B0E-A354-39967602376E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9E30-32CC-43DB-8580-7DCFD4810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070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FA86-25DE-4B0E-A354-39967602376E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9E30-32CC-43DB-8580-7DCFD4810C0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56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FA86-25DE-4B0E-A354-39967602376E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9E30-32CC-43DB-8580-7DCFD4810C03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0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FA86-25DE-4B0E-A354-39967602376E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9E30-32CC-43DB-8580-7DCFD4810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5425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FA86-25DE-4B0E-A354-39967602376E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9E30-32CC-43DB-8580-7DCFD4810C03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12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FA86-25DE-4B0E-A354-39967602376E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9E30-32CC-43DB-8580-7DCFD4810C0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154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FA86-25DE-4B0E-A354-39967602376E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9E30-32CC-43DB-8580-7DCFD4810C0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303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FA86-25DE-4B0E-A354-39967602376E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9E30-32CC-43DB-8580-7DCFD4810C0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83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FA86-25DE-4B0E-A354-39967602376E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9E30-32CC-43DB-8580-7DCFD4810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745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FA86-25DE-4B0E-A354-39967602376E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9E30-32CC-43DB-8580-7DCFD4810C0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FA86-25DE-4B0E-A354-39967602376E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9E30-32CC-43DB-8580-7DCFD4810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374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FA86-25DE-4B0E-A354-39967602376E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9E30-32CC-43DB-8580-7DCFD4810C03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41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FA86-25DE-4B0E-A354-39967602376E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9E30-32CC-43DB-8580-7DCFD4810C0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60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FA86-25DE-4B0E-A354-39967602376E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9E30-32CC-43DB-8580-7DCFD4810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07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FA86-25DE-4B0E-A354-39967602376E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9E30-32CC-43DB-8580-7DCFD4810C0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39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FA86-25DE-4B0E-A354-39967602376E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9E30-32CC-43DB-8580-7DCFD4810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158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B0FA86-25DE-4B0E-A354-39967602376E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259E30-32CC-43DB-8580-7DCFD4810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847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0">
            <a:extLst>
              <a:ext uri="{FF2B5EF4-FFF2-40B4-BE49-F238E27FC236}">
                <a16:creationId xmlns:a16="http://schemas.microsoft.com/office/drawing/2014/main" id="{AA432298-153F-4636-9707-B85E00B95369}"/>
              </a:ext>
            </a:extLst>
          </p:cNvPr>
          <p:cNvPicPr/>
          <p:nvPr/>
        </p:nvPicPr>
        <p:blipFill>
          <a:blip r:embed="rId2"/>
          <a:srcRect t="9160" r="12109" b="17741"/>
          <a:stretch/>
        </p:blipFill>
        <p:spPr>
          <a:xfrm>
            <a:off x="152580" y="-20520"/>
            <a:ext cx="12039420" cy="687852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6D3EA0-AB4B-4937-8660-35B1C1EED693}"/>
              </a:ext>
            </a:extLst>
          </p:cNvPr>
          <p:cNvSpPr txBox="1"/>
          <p:nvPr/>
        </p:nvSpPr>
        <p:spPr>
          <a:xfrm>
            <a:off x="2153713" y="2080889"/>
            <a:ext cx="7697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Funding Your Education in Nursing Fall 2024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D3D3438-236A-4CD3-962E-5B9AD2274111}"/>
              </a:ext>
            </a:extLst>
          </p:cNvPr>
          <p:cNvSpPr txBox="1">
            <a:spLocks/>
          </p:cNvSpPr>
          <p:nvPr/>
        </p:nvSpPr>
        <p:spPr>
          <a:xfrm>
            <a:off x="2594647" y="3835017"/>
            <a:ext cx="6815669" cy="1320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Aid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399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www.trentu.ca/financialaid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216C1C-1E64-4791-AE58-6CECF39DD239}"/>
              </a:ext>
            </a:extLst>
          </p:cNvPr>
          <p:cNvCxnSpPr>
            <a:cxnSpLocks/>
          </p:cNvCxnSpPr>
          <p:nvPr/>
        </p:nvCxnSpPr>
        <p:spPr>
          <a:xfrm>
            <a:off x="2964872" y="3576782"/>
            <a:ext cx="626225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480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OSAP">
            <a:extLst>
              <a:ext uri="{FF2B5EF4-FFF2-40B4-BE49-F238E27FC236}">
                <a16:creationId xmlns:a16="http://schemas.microsoft.com/office/drawing/2014/main" id="{4BEAC937-511D-4794-A73C-B1253BEDE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8"/>
          <a:stretch/>
        </p:blipFill>
        <p:spPr bwMode="auto">
          <a:xfrm>
            <a:off x="1536274" y="2676507"/>
            <a:ext cx="3604360" cy="27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C33D943E-797D-46DB-815D-EF517A50D345}"/>
              </a:ext>
            </a:extLst>
          </p:cNvPr>
          <p:cNvSpPr txBox="1">
            <a:spLocks/>
          </p:cNvSpPr>
          <p:nvPr/>
        </p:nvSpPr>
        <p:spPr>
          <a:xfrm>
            <a:off x="1410647" y="1080097"/>
            <a:ext cx="3468822" cy="10179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Five things to remember!</a:t>
            </a:r>
          </a:p>
        </p:txBody>
      </p:sp>
      <p:graphicFrame>
        <p:nvGraphicFramePr>
          <p:cNvPr id="67" name="Content Placeholder 3">
            <a:extLst>
              <a:ext uri="{FF2B5EF4-FFF2-40B4-BE49-F238E27FC236}">
                <a16:creationId xmlns:a16="http://schemas.microsoft.com/office/drawing/2014/main" id="{87665D04-B207-618E-36BD-ACC504DA77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402761"/>
              </p:ext>
            </p:extLst>
          </p:nvPr>
        </p:nvGraphicFramePr>
        <p:xfrm>
          <a:off x="5352157" y="1080097"/>
          <a:ext cx="5225295" cy="426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6" name="Picture 65">
            <a:extLst>
              <a:ext uri="{FF2B5EF4-FFF2-40B4-BE49-F238E27FC236}">
                <a16:creationId xmlns:a16="http://schemas.microsoft.com/office/drawing/2014/main" id="{9B92BED1-0A43-4D79-B02C-ED818263AD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33" y="33327"/>
            <a:ext cx="1334202" cy="4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5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58E9A84-E9FC-42F3-9167-F3292E430113}"/>
              </a:ext>
            </a:extLst>
          </p:cNvPr>
          <p:cNvSpPr txBox="1">
            <a:spLocks/>
          </p:cNvSpPr>
          <p:nvPr/>
        </p:nvSpPr>
        <p:spPr>
          <a:xfrm>
            <a:off x="5311678" y="2078232"/>
            <a:ext cx="5679594" cy="287265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/>
              <a:t>RESP and personal savings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Gifts &amp; contributions from parents/relatives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Private Loans or Student Line of Credit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If OSAP isn’t an option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Low interest rates and payments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Employment – Summer &amp; during school year</a:t>
            </a:r>
          </a:p>
          <a:p>
            <a:pPr marL="0" indent="0">
              <a:spcBef>
                <a:spcPts val="600"/>
              </a:spcBef>
              <a:buFont typeface="Arial"/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39BB042-4701-4D85-AF75-5490D64AA36E}"/>
              </a:ext>
            </a:extLst>
          </p:cNvPr>
          <p:cNvSpPr txBox="1">
            <a:spLocks/>
          </p:cNvSpPr>
          <p:nvPr/>
        </p:nvSpPr>
        <p:spPr>
          <a:xfrm>
            <a:off x="657546" y="1837893"/>
            <a:ext cx="3963139" cy="44402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External Award Resources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71AB536-0E5C-49F2-A289-0EFA16551F27}"/>
              </a:ext>
            </a:extLst>
          </p:cNvPr>
          <p:cNvSpPr txBox="1">
            <a:spLocks/>
          </p:cNvSpPr>
          <p:nvPr/>
        </p:nvSpPr>
        <p:spPr>
          <a:xfrm>
            <a:off x="831065" y="2287917"/>
            <a:ext cx="3891220" cy="2187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Scholarshipscanada.com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Yconic.com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Scholartree.ca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Disabilityawards.ca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01C24494-86EC-45CA-B2D8-D4B8B0BD99A2}"/>
              </a:ext>
            </a:extLst>
          </p:cNvPr>
          <p:cNvSpPr txBox="1">
            <a:spLocks/>
          </p:cNvSpPr>
          <p:nvPr/>
        </p:nvSpPr>
        <p:spPr>
          <a:xfrm>
            <a:off x="729465" y="905689"/>
            <a:ext cx="11063548" cy="8251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Other Sources and Resources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0B2829-3901-4703-89C3-6D31CF200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33" y="33327"/>
            <a:ext cx="1334202" cy="4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8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62C42FC-9458-49AC-99DE-F17E913228D9}"/>
              </a:ext>
            </a:extLst>
          </p:cNvPr>
          <p:cNvSpPr txBox="1">
            <a:spLocks/>
          </p:cNvSpPr>
          <p:nvPr/>
        </p:nvSpPr>
        <p:spPr>
          <a:xfrm>
            <a:off x="861237" y="2050327"/>
            <a:ext cx="10545672" cy="370419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/>
              <a:t>Some of you might want to get a head start on your Trent degree by starting courses this summer:</a:t>
            </a:r>
          </a:p>
          <a:p>
            <a:pPr marL="0" indent="0">
              <a:buFont typeface="Arial"/>
              <a:buNone/>
            </a:pPr>
            <a:endParaRPr lang="en-US" sz="2000"/>
          </a:p>
          <a:p>
            <a:pPr>
              <a:buFontTx/>
              <a:buChar char="-"/>
            </a:pPr>
            <a:r>
              <a:rPr lang="en-US" sz="2000"/>
              <a:t>If you take one half credit or two half credits over the 12 week summer session you can apply for part time summer OSAP and bursaries</a:t>
            </a:r>
          </a:p>
          <a:p>
            <a:pPr>
              <a:buFontTx/>
              <a:buChar char="-"/>
            </a:pPr>
            <a:endParaRPr lang="en-US" sz="2000"/>
          </a:p>
          <a:p>
            <a:pPr>
              <a:buFontTx/>
              <a:buChar char="-"/>
            </a:pPr>
            <a:r>
              <a:rPr lang="en-US" sz="2000"/>
              <a:t>If you take three or more courses during the summer you can apply for full time OSAP and bursaries with Trent as your school</a:t>
            </a:r>
          </a:p>
          <a:p>
            <a:pPr>
              <a:buFontTx/>
              <a:buChar char="-"/>
            </a:pPr>
            <a:endParaRPr lang="en-US" sz="2000"/>
          </a:p>
          <a:p>
            <a:pPr marL="0" indent="0">
              <a:buFont typeface="Arial"/>
              <a:buNone/>
            </a:pPr>
            <a:r>
              <a:rPr lang="en-US" sz="2000"/>
              <a:t>** If you are a student with a permanent disability two half credits over the 12 weeks is full time</a:t>
            </a:r>
            <a:endParaRPr lang="en-US" sz="2000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AF05F71A-7D7D-43B9-B67C-1A3FB650BD38}"/>
              </a:ext>
            </a:extLst>
          </p:cNvPr>
          <p:cNvSpPr txBox="1">
            <a:spLocks/>
          </p:cNvSpPr>
          <p:nvPr/>
        </p:nvSpPr>
        <p:spPr>
          <a:xfrm>
            <a:off x="398989" y="1098456"/>
            <a:ext cx="11394024" cy="84479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Summer Opportunities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07E8AB5-B882-4705-A9C4-37205087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33" y="33327"/>
            <a:ext cx="1334202" cy="4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4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05C8A-C75F-4F97-9638-BFFFE5C3D231}"/>
              </a:ext>
            </a:extLst>
          </p:cNvPr>
          <p:cNvSpPr txBox="1">
            <a:spLocks/>
          </p:cNvSpPr>
          <p:nvPr/>
        </p:nvSpPr>
        <p:spPr>
          <a:xfrm>
            <a:off x="1295401" y="4500102"/>
            <a:ext cx="9609666" cy="5667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/>
              <a:t>Thank you and welcome to Trent University!</a:t>
            </a:r>
            <a:endParaRPr lang="en-US" sz="360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641C333-3777-44EB-B5EE-08E5D607999F}"/>
              </a:ext>
            </a:extLst>
          </p:cNvPr>
          <p:cNvSpPr txBox="1">
            <a:spLocks/>
          </p:cNvSpPr>
          <p:nvPr/>
        </p:nvSpPr>
        <p:spPr>
          <a:xfrm>
            <a:off x="1289580" y="5074914"/>
            <a:ext cx="960966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Financial Aid Office Phone: 705-748-1524 • Email: financialaid@trentu.ca or scholarships@trentu.ca</a:t>
            </a:r>
            <a:endParaRPr lang="en-US" sz="1800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9F842D38-0CFB-4637-BE8B-25D8105C0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r="2412"/>
          <a:stretch>
            <a:fillRect/>
          </a:stretch>
        </p:blipFill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791067-B86C-4F4C-ACC6-55E91CDF1B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4" t="-1165" r="380" b="24244"/>
          <a:stretch/>
        </p:blipFill>
        <p:spPr>
          <a:xfrm>
            <a:off x="5751512" y="5521958"/>
            <a:ext cx="685802" cy="652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3106A-6F2C-4C2D-8730-AD4D1616E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33" y="33327"/>
            <a:ext cx="1334202" cy="4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3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>
            <a:extLst>
              <a:ext uri="{FF2B5EF4-FFF2-40B4-BE49-F238E27FC236}">
                <a16:creationId xmlns:a16="http://schemas.microsoft.com/office/drawing/2014/main" id="{11F8EB93-CDFA-425A-A4C9-43B7986AD39B}"/>
              </a:ext>
            </a:extLst>
          </p:cNvPr>
          <p:cNvSpPr txBox="1">
            <a:spLocks/>
          </p:cNvSpPr>
          <p:nvPr/>
        </p:nvSpPr>
        <p:spPr>
          <a:xfrm>
            <a:off x="1295402" y="915020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Agenda</a:t>
            </a:r>
          </a:p>
        </p:txBody>
      </p:sp>
      <p:pic>
        <p:nvPicPr>
          <p:cNvPr id="78" name="Content Placeholder 5" descr="A body of water with buildings along it&#10;&#10;Description automatically generated with low confidence">
            <a:extLst>
              <a:ext uri="{FF2B5EF4-FFF2-40B4-BE49-F238E27FC236}">
                <a16:creationId xmlns:a16="http://schemas.microsoft.com/office/drawing/2014/main" id="{ADD357A2-9924-48AC-B77A-1E2D7607A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6" r="15256"/>
          <a:stretch/>
        </p:blipFill>
        <p:spPr>
          <a:xfrm>
            <a:off x="1375546" y="20026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BE466E4D-0A66-4553-A4F8-DC8A887A386C}"/>
              </a:ext>
            </a:extLst>
          </p:cNvPr>
          <p:cNvSpPr txBox="1">
            <a:spLocks/>
          </p:cNvSpPr>
          <p:nvPr/>
        </p:nvSpPr>
        <p:spPr>
          <a:xfrm>
            <a:off x="4639735" y="2285999"/>
            <a:ext cx="6256863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much does University cost?</a:t>
            </a:r>
          </a:p>
          <a:p>
            <a:r>
              <a:rPr lang="en-US" dirty="0"/>
              <a:t>How can I afford that?</a:t>
            </a:r>
          </a:p>
          <a:p>
            <a:pPr lvl="1"/>
            <a:r>
              <a:rPr lang="en-US" dirty="0"/>
              <a:t>Scholarships</a:t>
            </a:r>
          </a:p>
          <a:p>
            <a:pPr lvl="1"/>
            <a:r>
              <a:rPr lang="en-US" dirty="0"/>
              <a:t>Bursaries</a:t>
            </a:r>
          </a:p>
          <a:p>
            <a:pPr lvl="1"/>
            <a:r>
              <a:rPr lang="en-US" dirty="0"/>
              <a:t>OSAP</a:t>
            </a:r>
          </a:p>
          <a:p>
            <a:pPr lvl="1"/>
            <a:r>
              <a:rPr lang="en-US" dirty="0"/>
              <a:t>Other Resources</a:t>
            </a:r>
          </a:p>
          <a:p>
            <a:r>
              <a:rPr lang="en-US" dirty="0"/>
              <a:t>Questions?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14A6C5C1-E6D6-4A25-A1E1-60C54AED9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33" y="33327"/>
            <a:ext cx="1334202" cy="4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1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554DC5-A14F-4629-A441-019450EC78B7}"/>
              </a:ext>
            </a:extLst>
          </p:cNvPr>
          <p:cNvSpPr txBox="1">
            <a:spLocks/>
          </p:cNvSpPr>
          <p:nvPr/>
        </p:nvSpPr>
        <p:spPr>
          <a:xfrm>
            <a:off x="3426838" y="1015688"/>
            <a:ext cx="5338323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700" dirty="0">
                <a:solidFill>
                  <a:srgbClr val="262626"/>
                </a:solidFill>
              </a:rPr>
              <a:t>How much will a year at Trent University Cost?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C35E659D-92F0-4B62-912F-D8D607EAA1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777459"/>
              </p:ext>
            </p:extLst>
          </p:nvPr>
        </p:nvGraphicFramePr>
        <p:xfrm>
          <a:off x="2592133" y="2440850"/>
          <a:ext cx="7007732" cy="318744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410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113"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2"/>
                          </a:solidFill>
                        </a:rPr>
                        <a:t>Expense</a:t>
                      </a:r>
                    </a:p>
                  </a:txBody>
                  <a:tcPr marL="134509" marR="134509" marT="67255" marB="6725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2"/>
                          </a:solidFill>
                        </a:rPr>
                        <a:t>Amount</a:t>
                      </a:r>
                    </a:p>
                  </a:txBody>
                  <a:tcPr marL="134509" marR="134509" marT="67255" marB="67255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13"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2"/>
                          </a:solidFill>
                        </a:rPr>
                        <a:t>Tuition (billed per credit)</a:t>
                      </a:r>
                    </a:p>
                  </a:txBody>
                  <a:tcPr marL="134509" marR="134509" marT="67255" marB="672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solidFill>
                            <a:schemeClr val="tx2"/>
                          </a:solidFill>
                        </a:rPr>
                        <a:t>$6,118</a:t>
                      </a:r>
                    </a:p>
                  </a:txBody>
                  <a:tcPr marL="134509" marR="134509" marT="67255" marB="672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13">
                <a:tc>
                  <a:txBody>
                    <a:bodyPr/>
                    <a:lstStyle/>
                    <a:p>
                      <a:r>
                        <a:rPr lang="en-US" sz="2600">
                          <a:solidFill>
                            <a:schemeClr val="tx2"/>
                          </a:solidFill>
                        </a:rPr>
                        <a:t>Fees</a:t>
                      </a:r>
                    </a:p>
                  </a:txBody>
                  <a:tcPr marL="134509" marR="134509" marT="67255" marB="672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solidFill>
                            <a:schemeClr val="tx2"/>
                          </a:solidFill>
                        </a:rPr>
                        <a:t>$766</a:t>
                      </a:r>
                    </a:p>
                  </a:txBody>
                  <a:tcPr marL="134509" marR="134509" marT="67255" marB="672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13"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2"/>
                          </a:solidFill>
                        </a:rPr>
                        <a:t>Books &amp; Supplies</a:t>
                      </a:r>
                    </a:p>
                  </a:txBody>
                  <a:tcPr marL="134509" marR="134509" marT="67255" marB="672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solidFill>
                            <a:schemeClr val="tx2"/>
                          </a:solidFill>
                        </a:rPr>
                        <a:t>$2686</a:t>
                      </a:r>
                    </a:p>
                  </a:txBody>
                  <a:tcPr marL="134509" marR="134509" marT="67255" marB="672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2546"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2"/>
                          </a:solidFill>
                        </a:rPr>
                        <a:t>Total Educational Cost:</a:t>
                      </a:r>
                    </a:p>
                    <a:p>
                      <a:r>
                        <a:rPr lang="en-US" sz="2600" dirty="0">
                          <a:solidFill>
                            <a:schemeClr val="tx2"/>
                          </a:solidFill>
                        </a:rPr>
                        <a:t>*2023-2024</a:t>
                      </a:r>
                    </a:p>
                  </a:txBody>
                  <a:tcPr marL="134509" marR="134509" marT="67255" marB="672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solidFill>
                            <a:schemeClr val="tx2"/>
                          </a:solidFill>
                        </a:rPr>
                        <a:t>$9570</a:t>
                      </a:r>
                    </a:p>
                  </a:txBody>
                  <a:tcPr marL="134509" marR="134509" marT="67255" marB="67255"/>
                </a:tc>
                <a:extLst>
                  <a:ext uri="{0D108BD9-81ED-4DB2-BD59-A6C34878D82A}">
                    <a16:rowId xmlns:a16="http://schemas.microsoft.com/office/drawing/2014/main" val="4194691142"/>
                  </a:ext>
                </a:extLst>
              </a:tr>
            </a:tbl>
          </a:graphicData>
        </a:graphic>
      </p:graphicFrame>
      <p:pic>
        <p:nvPicPr>
          <p:cNvPr id="46" name="Picture 45">
            <a:extLst>
              <a:ext uri="{FF2B5EF4-FFF2-40B4-BE49-F238E27FC236}">
                <a16:creationId xmlns:a16="http://schemas.microsoft.com/office/drawing/2014/main" id="{D9D55C5E-8055-4D15-86DF-2A32946AE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33" y="33327"/>
            <a:ext cx="1334202" cy="4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7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09FF-1190-46A3-B405-76115C81A028}"/>
              </a:ext>
            </a:extLst>
          </p:cNvPr>
          <p:cNvSpPr txBox="1">
            <a:spLocks/>
          </p:cNvSpPr>
          <p:nvPr/>
        </p:nvSpPr>
        <p:spPr>
          <a:xfrm>
            <a:off x="912072" y="1388534"/>
            <a:ext cx="3718455" cy="1371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Financial Aid Timeline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C5542588-A587-4AB4-995E-BA7BAFB0FC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921740"/>
              </p:ext>
            </p:extLst>
          </p:nvPr>
        </p:nvGraphicFramePr>
        <p:xfrm>
          <a:off x="5012266" y="1388534"/>
          <a:ext cx="6031865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2800" dirty="0"/>
                        <a:t>WHEN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WHAT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400" dirty="0"/>
                        <a:t>March</a:t>
                      </a:r>
                      <a:r>
                        <a:rPr lang="en-US" sz="2400" baseline="0" dirty="0"/>
                        <a:t> – Aug.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Scholarship</a:t>
                      </a:r>
                      <a:r>
                        <a:rPr lang="en-US" sz="2400" dirty="0"/>
                        <a:t> offers</a:t>
                      </a:r>
                      <a:r>
                        <a:rPr lang="en-US" sz="2400" baseline="0" dirty="0"/>
                        <a:t> sent automatically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400" dirty="0"/>
                        <a:t>May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OSAP</a:t>
                      </a:r>
                      <a:r>
                        <a:rPr lang="en-US" sz="2400" dirty="0"/>
                        <a:t> </a:t>
                      </a:r>
                      <a:r>
                        <a:rPr lang="en-US" sz="2400" baseline="0" dirty="0"/>
                        <a:t>application (now!)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400" dirty="0"/>
                        <a:t>June – August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External</a:t>
                      </a:r>
                      <a:r>
                        <a:rPr lang="en-US" sz="2400" baseline="0" dirty="0"/>
                        <a:t> awards, summer job, save money!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400" dirty="0"/>
                        <a:t>Sept. &amp;</a:t>
                      </a:r>
                      <a:r>
                        <a:rPr lang="en-US" sz="2400" baseline="0" dirty="0"/>
                        <a:t> Jan.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In-course </a:t>
                      </a:r>
                      <a:r>
                        <a:rPr lang="en-US" sz="2400" b="1" dirty="0"/>
                        <a:t>Bursary</a:t>
                      </a:r>
                      <a:r>
                        <a:rPr lang="en-US" sz="2400" baseline="0" dirty="0"/>
                        <a:t> Applications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EA0E050-AC36-4420-B415-4FCEE8D53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33" y="33327"/>
            <a:ext cx="1334202" cy="4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9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33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90" name="Straight Connector 39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91" name="Rectangle 41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43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3" name="Picture 47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A1FC2393-86EA-49F0-AD3F-FD483EAB93E3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3660056" cy="1325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solidFill>
                  <a:srgbClr val="262626"/>
                </a:solidFill>
              </a:rPr>
              <a:t>Trent’s National Renewable Entrance Scholarships</a:t>
            </a:r>
          </a:p>
        </p:txBody>
      </p:sp>
      <p:cxnSp>
        <p:nvCxnSpPr>
          <p:cNvPr id="94" name="Straight Connector 49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839331C-619A-4444-BF09-0DF17609BF2C}"/>
              </a:ext>
            </a:extLst>
          </p:cNvPr>
          <p:cNvSpPr txBox="1">
            <a:spLocks/>
          </p:cNvSpPr>
          <p:nvPr/>
        </p:nvSpPr>
        <p:spPr>
          <a:xfrm>
            <a:off x="1131529" y="2493774"/>
            <a:ext cx="3987799" cy="3382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262626"/>
                </a:solidFill>
              </a:rPr>
              <a:t>No application required</a:t>
            </a:r>
          </a:p>
          <a:p>
            <a:r>
              <a:rPr lang="en-US" sz="1800" dirty="0">
                <a:solidFill>
                  <a:srgbClr val="262626"/>
                </a:solidFill>
              </a:rPr>
              <a:t>Based on Admissions Average </a:t>
            </a:r>
          </a:p>
          <a:p>
            <a:pPr lvl="1"/>
            <a:r>
              <a:rPr lang="en-US" sz="1800" dirty="0">
                <a:solidFill>
                  <a:srgbClr val="262626"/>
                </a:solidFill>
              </a:rPr>
              <a:t>George Brown cumulative average</a:t>
            </a:r>
          </a:p>
          <a:p>
            <a:r>
              <a:rPr lang="en-US" sz="1800" dirty="0">
                <a:solidFill>
                  <a:srgbClr val="262626"/>
                </a:solidFill>
              </a:rPr>
              <a:t>Renewable for years 3 and 4 at Trent</a:t>
            </a:r>
          </a:p>
          <a:p>
            <a:r>
              <a:rPr lang="en-US" sz="1800" dirty="0">
                <a:solidFill>
                  <a:srgbClr val="262626"/>
                </a:solidFill>
              </a:rPr>
              <a:t>Must achieve 80% average in 5.0 Trent credits to renew</a:t>
            </a:r>
          </a:p>
        </p:txBody>
      </p:sp>
      <p:graphicFrame>
        <p:nvGraphicFramePr>
          <p:cNvPr id="75" name="Content Placeholder 4">
            <a:extLst>
              <a:ext uri="{FF2B5EF4-FFF2-40B4-BE49-F238E27FC236}">
                <a16:creationId xmlns:a16="http://schemas.microsoft.com/office/drawing/2014/main" id="{83C7C428-2150-4E24-B120-473EC2DCFB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650714"/>
              </p:ext>
            </p:extLst>
          </p:nvPr>
        </p:nvGraphicFramePr>
        <p:xfrm>
          <a:off x="5806717" y="1403932"/>
          <a:ext cx="4960579" cy="3848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3259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Admission Average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Scholarship Value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786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80-84%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$1,000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786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85-89%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$1,500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786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90-94%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$2,500</a:t>
                      </a:r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135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95% 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$3,000</a:t>
                      </a:r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8" name="Picture 87">
            <a:extLst>
              <a:ext uri="{FF2B5EF4-FFF2-40B4-BE49-F238E27FC236}">
                <a16:creationId xmlns:a16="http://schemas.microsoft.com/office/drawing/2014/main" id="{9C56BF19-60AE-4174-871A-EFC7C0D25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33" y="33327"/>
            <a:ext cx="1334202" cy="4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2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44A3-120F-4EED-A6CF-207089D302E5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Bursaries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229B-3BBE-4154-8B59-1E2AB6128FC7}"/>
              </a:ext>
            </a:extLst>
          </p:cNvPr>
          <p:cNvSpPr txBox="1">
            <a:spLocks/>
          </p:cNvSpPr>
          <p:nvPr/>
        </p:nvSpPr>
        <p:spPr>
          <a:xfrm>
            <a:off x="1295402" y="3264241"/>
            <a:ext cx="4718304" cy="261552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Bursaries awarded based on financial need and require an application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Students must be in receipt of OSAP </a:t>
            </a:r>
            <a:r>
              <a:rPr lang="en-US" sz="1800" dirty="0"/>
              <a:t>(or comparable government student assistance program) </a:t>
            </a:r>
            <a:r>
              <a:rPr lang="en-US" dirty="0"/>
              <a:t>to be eligible for bursary assistance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5F452-54C5-4980-AE93-FCFF86DBFF6B}"/>
              </a:ext>
            </a:extLst>
          </p:cNvPr>
          <p:cNvSpPr txBox="1">
            <a:spLocks/>
          </p:cNvSpPr>
          <p:nvPr/>
        </p:nvSpPr>
        <p:spPr>
          <a:xfrm>
            <a:off x="6175250" y="3254927"/>
            <a:ext cx="4718304" cy="299391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b="1" dirty="0"/>
              <a:t>Apply every semester you are studying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September </a:t>
            </a:r>
            <a:r>
              <a:rPr lang="en-US" sz="2000" dirty="0">
                <a:solidFill>
                  <a:schemeClr val="tx1"/>
                </a:solidFill>
              </a:rPr>
              <a:t>and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January </a:t>
            </a:r>
            <a:r>
              <a:rPr lang="en-US" sz="2000" dirty="0">
                <a:solidFill>
                  <a:schemeClr val="tx1"/>
                </a:solidFill>
              </a:rPr>
              <a:t>&amp;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May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/>
              <a:t>MyTrent</a:t>
            </a:r>
            <a:r>
              <a:rPr lang="en-US" sz="2000" b="1" dirty="0"/>
              <a:t>: UG Bursary Application </a:t>
            </a:r>
            <a:r>
              <a:rPr lang="en-US" sz="2000" dirty="0"/>
              <a:t>(apply through </a:t>
            </a:r>
            <a:r>
              <a:rPr lang="en-US" sz="2000" dirty="0" err="1"/>
              <a:t>myTrent</a:t>
            </a:r>
            <a:r>
              <a:rPr lang="en-US" sz="2000" dirty="0"/>
              <a:t> portal under the FINANCES tab)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457200" lvl="1" indent="0">
              <a:spcAft>
                <a:spcPts val="0"/>
              </a:spcAft>
              <a:buFont typeface="Arial"/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spcAft>
                <a:spcPts val="0"/>
              </a:spcAft>
              <a:buFont typeface="Arial"/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E8A388-C851-4034-B8F5-86A6FE4FB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33" y="33327"/>
            <a:ext cx="1334202" cy="41360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3CD62CD-BADF-D7AF-B579-B7BF63120B6F}"/>
              </a:ext>
            </a:extLst>
          </p:cNvPr>
          <p:cNvGrpSpPr/>
          <p:nvPr/>
        </p:nvGrpSpPr>
        <p:grpSpPr>
          <a:xfrm>
            <a:off x="1585792" y="1790277"/>
            <a:ext cx="9179641" cy="1303867"/>
            <a:chOff x="1585792" y="1790277"/>
            <a:chExt cx="9179641" cy="13038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560D5F-B634-B751-F064-02DF57C1F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5792" y="1790277"/>
              <a:ext cx="9179641" cy="130386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93CE4B-92F3-81D2-16CC-E0410BBD3F7D}"/>
                </a:ext>
              </a:extLst>
            </p:cNvPr>
            <p:cNvSpPr txBox="1"/>
            <p:nvPr/>
          </p:nvSpPr>
          <p:spPr>
            <a:xfrm>
              <a:off x="7919207" y="2390862"/>
              <a:ext cx="2474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*free money from Trent!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AA24A9A-8E29-9E14-C318-D082A74273D6}"/>
                </a:ext>
              </a:extLst>
            </p:cNvPr>
            <p:cNvSpPr/>
            <p:nvPr/>
          </p:nvSpPr>
          <p:spPr>
            <a:xfrm>
              <a:off x="9613782" y="1890326"/>
              <a:ext cx="377505" cy="28383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940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1C225B5-796F-41A6-8850-FA869749CA2D}"/>
              </a:ext>
            </a:extLst>
          </p:cNvPr>
          <p:cNvSpPr txBox="1">
            <a:spLocks/>
          </p:cNvSpPr>
          <p:nvPr/>
        </p:nvSpPr>
        <p:spPr>
          <a:xfrm>
            <a:off x="1681002" y="5701480"/>
            <a:ext cx="4196558" cy="4440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Ontario.ca/OSAP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331DC9B-D33E-40CF-AD70-E4D9A73D4079}"/>
              </a:ext>
            </a:extLst>
          </p:cNvPr>
          <p:cNvSpPr txBox="1">
            <a:spLocks/>
          </p:cNvSpPr>
          <p:nvPr/>
        </p:nvSpPr>
        <p:spPr>
          <a:xfrm>
            <a:off x="1681002" y="910719"/>
            <a:ext cx="4196558" cy="5824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What is OSAP?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65F09C3-A958-49C0-80CB-5DD98ED519CD}"/>
              </a:ext>
            </a:extLst>
          </p:cNvPr>
          <p:cNvSpPr txBox="1">
            <a:spLocks/>
          </p:cNvSpPr>
          <p:nvPr/>
        </p:nvSpPr>
        <p:spPr>
          <a:xfrm>
            <a:off x="6971576" y="1905572"/>
            <a:ext cx="3971008" cy="294060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dirty="0"/>
              <a:t>Government student assistance program for Ontario residents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dirty="0"/>
              <a:t>Amount of funding based on several variables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dirty="0"/>
              <a:t>Combination of Federal and Provincial Loans and Grants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C71678-F042-4FE6-9420-4BE4B27BF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6" b="98256" l="13655" r="81124"/>
                    </a14:imgEffect>
                  </a14:imgLayer>
                </a14:imgProps>
              </a:ext>
            </a:extLst>
          </a:blip>
          <a:srcRect l="13300" r="17134"/>
          <a:stretch/>
        </p:blipFill>
        <p:spPr>
          <a:xfrm>
            <a:off x="7035385" y="4862898"/>
            <a:ext cx="628815" cy="601197"/>
          </a:xfrm>
          <a:prstGeom prst="rect">
            <a:avLst/>
          </a:prstGeom>
          <a:noFill/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306B92D6-AD7E-486A-BA3C-A0A64108F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09" y="5464095"/>
            <a:ext cx="567965" cy="5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03B9B6-F317-4EC5-B135-6E3CB7B9AADA}"/>
              </a:ext>
            </a:extLst>
          </p:cNvPr>
          <p:cNvSpPr txBox="1"/>
          <p:nvPr/>
        </p:nvSpPr>
        <p:spPr>
          <a:xfrm>
            <a:off x="7664200" y="4991805"/>
            <a:ext cx="249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= Money you keep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8536C-EA5F-4EB5-9939-3935B2CAF0C8}"/>
              </a:ext>
            </a:extLst>
          </p:cNvPr>
          <p:cNvSpPr txBox="1"/>
          <p:nvPr/>
        </p:nvSpPr>
        <p:spPr>
          <a:xfrm>
            <a:off x="7664199" y="5563410"/>
            <a:ext cx="277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= Money you pay back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039942-E863-4A5B-B5A4-46399BEDF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416" y="1872726"/>
            <a:ext cx="5148334" cy="3449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F812E7-988D-426E-A9D7-7E7C52EB4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33" y="33327"/>
            <a:ext cx="1334202" cy="4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6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Content Placeholder 6">
            <a:extLst>
              <a:ext uri="{FF2B5EF4-FFF2-40B4-BE49-F238E27FC236}">
                <a16:creationId xmlns:a16="http://schemas.microsoft.com/office/drawing/2014/main" id="{39543EC7-3525-4275-A215-C1D2D999E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0"/>
          <a:stretch/>
        </p:blipFill>
        <p:spPr>
          <a:xfrm>
            <a:off x="1156641" y="1441831"/>
            <a:ext cx="8547100" cy="2427436"/>
          </a:xfrm>
          <a:prstGeom prst="rect">
            <a:avLst/>
          </a:prstGeom>
        </p:spPr>
      </p:pic>
      <p:sp>
        <p:nvSpPr>
          <p:cNvPr id="72" name="Title 3">
            <a:extLst>
              <a:ext uri="{FF2B5EF4-FFF2-40B4-BE49-F238E27FC236}">
                <a16:creationId xmlns:a16="http://schemas.microsoft.com/office/drawing/2014/main" id="{165CEBB4-4F32-4A2A-871C-03202679F708}"/>
              </a:ext>
            </a:extLst>
          </p:cNvPr>
          <p:cNvSpPr txBox="1">
            <a:spLocks/>
          </p:cNvSpPr>
          <p:nvPr/>
        </p:nvSpPr>
        <p:spPr>
          <a:xfrm>
            <a:off x="1158223" y="765943"/>
            <a:ext cx="8545518" cy="75977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OSAP Application Steps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AA94632-C05A-4F95-A1FE-6789208608F4}"/>
              </a:ext>
            </a:extLst>
          </p:cNvPr>
          <p:cNvSpPr/>
          <p:nvPr/>
        </p:nvSpPr>
        <p:spPr>
          <a:xfrm>
            <a:off x="6202465" y="3869267"/>
            <a:ext cx="3730677" cy="235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Questions:</a:t>
            </a:r>
          </a:p>
          <a:p>
            <a:pPr marL="285750" indent="-285750" defTabSz="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will you be living? At home/with Parents</a:t>
            </a:r>
          </a:p>
          <a:p>
            <a:pPr marL="285750" indent="-285750" defTabSz="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want to identify as a student with a disability?</a:t>
            </a:r>
          </a:p>
          <a:p>
            <a:pPr marL="285750" indent="-285750" defTabSz="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C0355D41-2609-4368-889C-B4AABC39A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33" y="33327"/>
            <a:ext cx="1334202" cy="4136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9D7D09-B36A-32E1-235A-3691B448F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042" y="3617828"/>
            <a:ext cx="3588629" cy="26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2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5FCB0E5-B141-5037-5380-290ED8134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624" y="1483624"/>
            <a:ext cx="7812752" cy="3890751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5FF44779-5DA7-4615-85A3-EC19E08CF767}"/>
              </a:ext>
            </a:extLst>
          </p:cNvPr>
          <p:cNvSpPr txBox="1">
            <a:spLocks/>
          </p:cNvSpPr>
          <p:nvPr/>
        </p:nvSpPr>
        <p:spPr>
          <a:xfrm>
            <a:off x="1207668" y="646056"/>
            <a:ext cx="8545518" cy="84479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OSAP Estimated Funding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7E992CAF-CB14-46C0-93E9-51ACEF96CD5E}"/>
              </a:ext>
            </a:extLst>
          </p:cNvPr>
          <p:cNvSpPr/>
          <p:nvPr/>
        </p:nvSpPr>
        <p:spPr>
          <a:xfrm>
            <a:off x="1333914" y="5399793"/>
            <a:ext cx="2209800" cy="793751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US" sz="1200" b="1" dirty="0">
                <a:solidFill>
                  <a:srgbClr val="37A76F">
                    <a:lumMod val="50000"/>
                  </a:srgbClr>
                </a:solidFill>
                <a:latin typeface="Century Gothic" panose="020B0502020202020204"/>
              </a:rPr>
              <a:t>60% of funding released in the Fall and 40% released in the Winter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572FB487-DFA3-4490-8571-901180AFDD64}"/>
              </a:ext>
            </a:extLst>
          </p:cNvPr>
          <p:cNvSpPr/>
          <p:nvPr/>
        </p:nvSpPr>
        <p:spPr>
          <a:xfrm>
            <a:off x="4991100" y="5401467"/>
            <a:ext cx="2209800" cy="793751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US" sz="1200" b="1" dirty="0">
                <a:solidFill>
                  <a:srgbClr val="37A76F">
                    <a:lumMod val="50000"/>
                  </a:srgbClr>
                </a:solidFill>
                <a:latin typeface="Century Gothic" panose="020B0502020202020204"/>
              </a:rPr>
              <a:t>Funds are automatically released to school to pay fees first</a:t>
            </a:r>
            <a:endParaRPr lang="en-US" sz="120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ABF0AB3-DE3C-45FE-9E1F-7D85F075373B}"/>
              </a:ext>
            </a:extLst>
          </p:cNvPr>
          <p:cNvSpPr/>
          <p:nvPr/>
        </p:nvSpPr>
        <p:spPr>
          <a:xfrm>
            <a:off x="8648286" y="5401466"/>
            <a:ext cx="2209800" cy="793751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US" sz="1200" b="1" dirty="0">
                <a:solidFill>
                  <a:srgbClr val="37A76F">
                    <a:lumMod val="50000"/>
                  </a:srgbClr>
                </a:solidFill>
                <a:latin typeface="Century Gothic" panose="020B0502020202020204"/>
              </a:rPr>
              <a:t>You are responsible to ensure your school fees are paid in full</a:t>
            </a: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E23F8FB4-3606-43F8-BF90-9FE88F09F9B7}"/>
              </a:ext>
            </a:extLst>
          </p:cNvPr>
          <p:cNvSpPr/>
          <p:nvPr/>
        </p:nvSpPr>
        <p:spPr>
          <a:xfrm rot="20914233">
            <a:off x="4212939" y="3968603"/>
            <a:ext cx="1732548" cy="82581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US" sz="1200" b="1" dirty="0">
                <a:solidFill>
                  <a:prstClr val="white"/>
                </a:solidFill>
                <a:latin typeface="Century Gothic" panose="020B0502020202020204"/>
              </a:rPr>
              <a:t>You DO NOT have to take loan – look at Funding </a:t>
            </a:r>
            <a:r>
              <a:rPr lang="en-US" sz="1400" b="1" dirty="0">
                <a:solidFill>
                  <a:prstClr val="white"/>
                </a:solidFill>
                <a:latin typeface="Century Gothic" panose="020B0502020202020204"/>
              </a:rPr>
              <a:t>Summary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D6CC6C-B86F-4E20-A7C4-4B5F5E02A0C2}"/>
              </a:ext>
            </a:extLst>
          </p:cNvPr>
          <p:cNvSpPr/>
          <p:nvPr/>
        </p:nvSpPr>
        <p:spPr>
          <a:xfrm>
            <a:off x="2265603" y="2449586"/>
            <a:ext cx="933162" cy="1984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BFA012-5CE5-4C0E-B180-82CFCBA58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33" y="33327"/>
            <a:ext cx="1334202" cy="4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24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614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Garamond</vt:lpstr>
      <vt:lpstr>Georgia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Curtin</dc:creator>
  <cp:lastModifiedBy>Debora Morales</cp:lastModifiedBy>
  <cp:revision>19</cp:revision>
  <dcterms:created xsi:type="dcterms:W3CDTF">2022-05-02T19:59:01Z</dcterms:created>
  <dcterms:modified xsi:type="dcterms:W3CDTF">2024-05-31T14:22:06Z</dcterms:modified>
</cp:coreProperties>
</file>