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4441" r:id="rId5"/>
  </p:sldMasterIdLst>
  <p:notesMasterIdLst>
    <p:notesMasterId r:id="rId20"/>
  </p:notesMasterIdLst>
  <p:handoutMasterIdLst>
    <p:handoutMasterId r:id="rId21"/>
  </p:handoutMasterIdLst>
  <p:sldIdLst>
    <p:sldId id="369" r:id="rId6"/>
    <p:sldId id="410" r:id="rId7"/>
    <p:sldId id="405" r:id="rId8"/>
    <p:sldId id="404" r:id="rId9"/>
    <p:sldId id="408" r:id="rId10"/>
    <p:sldId id="409" r:id="rId11"/>
    <p:sldId id="402" r:id="rId12"/>
    <p:sldId id="406" r:id="rId13"/>
    <p:sldId id="411" r:id="rId14"/>
    <p:sldId id="412" r:id="rId15"/>
    <p:sldId id="416" r:id="rId16"/>
    <p:sldId id="413" r:id="rId17"/>
    <p:sldId id="415" r:id="rId18"/>
    <p:sldId id="399" r:id="rId19"/>
  </p:sldIdLst>
  <p:sldSz cx="9144000" cy="6858000" type="screen4x3"/>
  <p:notesSz cx="7023100" cy="93091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6">
          <p15:clr>
            <a:srgbClr val="A4A3A4"/>
          </p15:clr>
        </p15:guide>
        <p15:guide id="2" pos="12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6"/>
    <a:srgbClr val="66CCFF"/>
    <a:srgbClr val="FFCCFF"/>
    <a:srgbClr val="FF99FF"/>
    <a:srgbClr val="FFFF99"/>
    <a:srgbClr val="01AF40"/>
    <a:srgbClr val="014B40"/>
    <a:srgbClr val="828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48F281-FEA4-48DB-ACE0-2D824CBD66EA}" v="9" dt="2024-05-27T13:04:25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034" autoAdjust="0"/>
  </p:normalViewPr>
  <p:slideViewPr>
    <p:cSldViewPr snapToGrid="0">
      <p:cViewPr varScale="1">
        <p:scale>
          <a:sx n="37" d="100"/>
          <a:sy n="37" d="100"/>
        </p:scale>
        <p:origin x="2120" y="32"/>
      </p:cViewPr>
      <p:guideLst>
        <p:guide orient="horz" pos="566"/>
        <p:guide pos="12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ssa Malkowski" userId="9eac9856-feb4-4bb3-8925-7c12b28ba506" providerId="ADAL" clId="{8C48F281-FEA4-48DB-ACE0-2D824CBD66EA}"/>
    <pc:docChg chg="custSel delSld modSld sldOrd">
      <pc:chgData name="Marissa Malkowski" userId="9eac9856-feb4-4bb3-8925-7c12b28ba506" providerId="ADAL" clId="{8C48F281-FEA4-48DB-ACE0-2D824CBD66EA}" dt="2024-05-27T13:05:15.463" v="420" actId="20577"/>
      <pc:docMkLst>
        <pc:docMk/>
      </pc:docMkLst>
      <pc:sldChg chg="del">
        <pc:chgData name="Marissa Malkowski" userId="9eac9856-feb4-4bb3-8925-7c12b28ba506" providerId="ADAL" clId="{8C48F281-FEA4-48DB-ACE0-2D824CBD66EA}" dt="2024-05-27T12:51:03.872" v="125" actId="2696"/>
        <pc:sldMkLst>
          <pc:docMk/>
          <pc:sldMk cId="0" sldId="347"/>
        </pc:sldMkLst>
      </pc:sldChg>
      <pc:sldChg chg="modSp mod">
        <pc:chgData name="Marissa Malkowski" userId="9eac9856-feb4-4bb3-8925-7c12b28ba506" providerId="ADAL" clId="{8C48F281-FEA4-48DB-ACE0-2D824CBD66EA}" dt="2024-05-27T12:50:27.101" v="124" actId="20577"/>
        <pc:sldMkLst>
          <pc:docMk/>
          <pc:sldMk cId="0" sldId="369"/>
        </pc:sldMkLst>
        <pc:spChg chg="mod">
          <ac:chgData name="Marissa Malkowski" userId="9eac9856-feb4-4bb3-8925-7c12b28ba506" providerId="ADAL" clId="{8C48F281-FEA4-48DB-ACE0-2D824CBD66EA}" dt="2024-05-27T12:50:27.101" v="124" actId="20577"/>
          <ac:spMkLst>
            <pc:docMk/>
            <pc:sldMk cId="0" sldId="369"/>
            <ac:spMk id="2" creationId="{3227AE51-0F0E-A6B0-3AB7-151F35FBA117}"/>
          </ac:spMkLst>
        </pc:spChg>
      </pc:sldChg>
      <pc:sldChg chg="modSp mod">
        <pc:chgData name="Marissa Malkowski" userId="9eac9856-feb4-4bb3-8925-7c12b28ba506" providerId="ADAL" clId="{8C48F281-FEA4-48DB-ACE0-2D824CBD66EA}" dt="2024-05-27T12:57:17.027" v="274" actId="20577"/>
        <pc:sldMkLst>
          <pc:docMk/>
          <pc:sldMk cId="2092358558" sldId="402"/>
        </pc:sldMkLst>
        <pc:spChg chg="mod">
          <ac:chgData name="Marissa Malkowski" userId="9eac9856-feb4-4bb3-8925-7c12b28ba506" providerId="ADAL" clId="{8C48F281-FEA4-48DB-ACE0-2D824CBD66EA}" dt="2024-05-27T12:57:17.027" v="274" actId="20577"/>
          <ac:spMkLst>
            <pc:docMk/>
            <pc:sldMk cId="2092358558" sldId="402"/>
            <ac:spMk id="3" creationId="{00000000-0000-0000-0000-000000000000}"/>
          </ac:spMkLst>
        </pc:spChg>
      </pc:sldChg>
      <pc:sldChg chg="modSp mod ord">
        <pc:chgData name="Marissa Malkowski" userId="9eac9856-feb4-4bb3-8925-7c12b28ba506" providerId="ADAL" clId="{8C48F281-FEA4-48DB-ACE0-2D824CBD66EA}" dt="2024-05-27T13:02:24.081" v="333"/>
        <pc:sldMkLst>
          <pc:docMk/>
          <pc:sldMk cId="2270828158" sldId="404"/>
        </pc:sldMkLst>
        <pc:spChg chg="mod">
          <ac:chgData name="Marissa Malkowski" userId="9eac9856-feb4-4bb3-8925-7c12b28ba506" providerId="ADAL" clId="{8C48F281-FEA4-48DB-ACE0-2D824CBD66EA}" dt="2024-05-27T12:55:06.455" v="189" actId="5793"/>
          <ac:spMkLst>
            <pc:docMk/>
            <pc:sldMk cId="2270828158" sldId="404"/>
            <ac:spMk id="3" creationId="{00000000-0000-0000-0000-000000000000}"/>
          </ac:spMkLst>
        </pc:spChg>
      </pc:sldChg>
      <pc:sldChg chg="modSp mod ord">
        <pc:chgData name="Marissa Malkowski" userId="9eac9856-feb4-4bb3-8925-7c12b28ba506" providerId="ADAL" clId="{8C48F281-FEA4-48DB-ACE0-2D824CBD66EA}" dt="2024-05-27T13:02:11.011" v="331"/>
        <pc:sldMkLst>
          <pc:docMk/>
          <pc:sldMk cId="217156255" sldId="405"/>
        </pc:sldMkLst>
        <pc:spChg chg="mod">
          <ac:chgData name="Marissa Malkowski" userId="9eac9856-feb4-4bb3-8925-7c12b28ba506" providerId="ADAL" clId="{8C48F281-FEA4-48DB-ACE0-2D824CBD66EA}" dt="2024-05-27T12:55:34.028" v="191" actId="12"/>
          <ac:spMkLst>
            <pc:docMk/>
            <pc:sldMk cId="217156255" sldId="405"/>
            <ac:spMk id="3" creationId="{00000000-0000-0000-0000-000000000000}"/>
          </ac:spMkLst>
        </pc:spChg>
      </pc:sldChg>
      <pc:sldChg chg="modNotesTx">
        <pc:chgData name="Marissa Malkowski" userId="9eac9856-feb4-4bb3-8925-7c12b28ba506" providerId="ADAL" clId="{8C48F281-FEA4-48DB-ACE0-2D824CBD66EA}" dt="2024-05-27T13:04:35.422" v="418" actId="207"/>
        <pc:sldMkLst>
          <pc:docMk/>
          <pc:sldMk cId="327293451" sldId="408"/>
        </pc:sldMkLst>
      </pc:sldChg>
      <pc:sldChg chg="modSp mod modNotesTx">
        <pc:chgData name="Marissa Malkowski" userId="9eac9856-feb4-4bb3-8925-7c12b28ba506" providerId="ADAL" clId="{8C48F281-FEA4-48DB-ACE0-2D824CBD66EA}" dt="2024-05-27T13:03:17.608" v="372" actId="5793"/>
        <pc:sldMkLst>
          <pc:docMk/>
          <pc:sldMk cId="2601275624" sldId="410"/>
        </pc:sldMkLst>
        <pc:spChg chg="mod">
          <ac:chgData name="Marissa Malkowski" userId="9eac9856-feb4-4bb3-8925-7c12b28ba506" providerId="ADAL" clId="{8C48F281-FEA4-48DB-ACE0-2D824CBD66EA}" dt="2024-05-24T14:17:36.086" v="10" actId="20577"/>
          <ac:spMkLst>
            <pc:docMk/>
            <pc:sldMk cId="2601275624" sldId="410"/>
            <ac:spMk id="3" creationId="{00000000-0000-0000-0000-000000000000}"/>
          </ac:spMkLst>
        </pc:spChg>
      </pc:sldChg>
      <pc:sldChg chg="modNotesTx">
        <pc:chgData name="Marissa Malkowski" userId="9eac9856-feb4-4bb3-8925-7c12b28ba506" providerId="ADAL" clId="{8C48F281-FEA4-48DB-ACE0-2D824CBD66EA}" dt="2024-05-27T13:05:09.313" v="419" actId="20577"/>
        <pc:sldMkLst>
          <pc:docMk/>
          <pc:sldMk cId="1615054762" sldId="411"/>
        </pc:sldMkLst>
      </pc:sldChg>
      <pc:sldChg chg="modNotesTx">
        <pc:chgData name="Marissa Malkowski" userId="9eac9856-feb4-4bb3-8925-7c12b28ba506" providerId="ADAL" clId="{8C48F281-FEA4-48DB-ACE0-2D824CBD66EA}" dt="2024-05-27T13:05:15.463" v="420" actId="20577"/>
        <pc:sldMkLst>
          <pc:docMk/>
          <pc:sldMk cId="269179064" sldId="412"/>
        </pc:sldMkLst>
      </pc:sldChg>
      <pc:sldChg chg="modSp mod">
        <pc:chgData name="Marissa Malkowski" userId="9eac9856-feb4-4bb3-8925-7c12b28ba506" providerId="ADAL" clId="{8C48F281-FEA4-48DB-ACE0-2D824CBD66EA}" dt="2024-05-27T13:00:51.962" v="327" actId="113"/>
        <pc:sldMkLst>
          <pc:docMk/>
          <pc:sldMk cId="3569921059" sldId="413"/>
        </pc:sldMkLst>
        <pc:spChg chg="mod">
          <ac:chgData name="Marissa Malkowski" userId="9eac9856-feb4-4bb3-8925-7c12b28ba506" providerId="ADAL" clId="{8C48F281-FEA4-48DB-ACE0-2D824CBD66EA}" dt="2024-05-27T13:00:51.962" v="327" actId="113"/>
          <ac:spMkLst>
            <pc:docMk/>
            <pc:sldMk cId="3569921059" sldId="413"/>
            <ac:spMk id="3" creationId="{00000000-0000-0000-0000-000000000000}"/>
          </ac:spMkLst>
        </pc:spChg>
      </pc:sldChg>
      <pc:sldChg chg="modSp del mod">
        <pc:chgData name="Marissa Malkowski" userId="9eac9856-feb4-4bb3-8925-7c12b28ba506" providerId="ADAL" clId="{8C48F281-FEA4-48DB-ACE0-2D824CBD66EA}" dt="2024-05-27T12:59:46.513" v="314" actId="2696"/>
        <pc:sldMkLst>
          <pc:docMk/>
          <pc:sldMk cId="2851561724" sldId="414"/>
        </pc:sldMkLst>
        <pc:spChg chg="mod">
          <ac:chgData name="Marissa Malkowski" userId="9eac9856-feb4-4bb3-8925-7c12b28ba506" providerId="ADAL" clId="{8C48F281-FEA4-48DB-ACE0-2D824CBD66EA}" dt="2024-05-27T12:59:42.711" v="313" actId="20577"/>
          <ac:spMkLst>
            <pc:docMk/>
            <pc:sldMk cId="2851561724" sldId="414"/>
            <ac:spMk id="3" creationId="{00000000-0000-0000-0000-000000000000}"/>
          </ac:spMkLst>
        </pc:spChg>
      </pc:sldChg>
      <pc:sldChg chg="modSp mod">
        <pc:chgData name="Marissa Malkowski" userId="9eac9856-feb4-4bb3-8925-7c12b28ba506" providerId="ADAL" clId="{8C48F281-FEA4-48DB-ACE0-2D824CBD66EA}" dt="2024-05-27T12:59:59.848" v="326" actId="113"/>
        <pc:sldMkLst>
          <pc:docMk/>
          <pc:sldMk cId="1431398130" sldId="415"/>
        </pc:sldMkLst>
        <pc:spChg chg="mod">
          <ac:chgData name="Marissa Malkowski" userId="9eac9856-feb4-4bb3-8925-7c12b28ba506" providerId="ADAL" clId="{8C48F281-FEA4-48DB-ACE0-2D824CBD66EA}" dt="2024-05-27T12:59:59.848" v="326" actId="113"/>
          <ac:spMkLst>
            <pc:docMk/>
            <pc:sldMk cId="1431398130" sldId="41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6870DA-48BB-41BB-9037-ADB63BC3E1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3300" tIns="46651" rIns="93300" bIns="4665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016EEE-9D81-443A-980B-820899B74E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3300" tIns="46651" rIns="93300" bIns="4665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A900091-B452-43B5-8BFA-EE0C709816DA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C31596-EDAF-4D1F-A663-ECBC349C18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3300" tIns="46651" rIns="93300" bIns="4665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BE5928-CE06-4C47-B013-2CB45A54A6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wrap="square" lIns="93300" tIns="46651" rIns="93300" bIns="466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86378D8-101E-4C87-9FE3-CE7CA49AC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32EBD-EAAF-44F0-8A4B-088B49EC0E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3300" tIns="46651" rIns="93300" bIns="4665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8A4E2E-4700-4D7B-9A84-A629A533A94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3300" tIns="46651" rIns="93300" bIns="4665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DFB02FF-F7F1-47C8-87D0-5C10504EF8AB}" type="datetimeFigureOut">
              <a:rPr lang="en-US"/>
              <a:pPr>
                <a:defRPr/>
              </a:pPr>
              <a:t>5/27/2024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04C0E05-9052-40F6-893A-FD2E3334A45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0" tIns="46651" rIns="93300" bIns="4665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2012D40-937C-49B5-88D8-EFD52D144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3300" tIns="46651" rIns="93300" bIns="4665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A81D2-EC08-4EF8-8B71-A8CDDF696A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3300" tIns="46651" rIns="93300" bIns="4665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CEF13-8721-4E9B-A90C-ADB1659920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wrap="square" lIns="93300" tIns="46651" rIns="93300" bIns="466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4ADE956-D049-49F7-9FF8-5955BEE24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A5FE1711-7019-49C6-BCF0-4A6DE5597C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94C08C02-4626-4E78-88BC-8AE2ECB0A0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6037923D-4FE9-4FD0-9F5E-5B4C2F07FC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7244" indent="-275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3452" indent="-22069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4833" indent="-22069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6214" indent="-22069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7595" indent="-2206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8976" indent="-2206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10357" indent="-2206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51737" indent="-2206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BF22D6-7A4C-4407-85A1-6C72568C38D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ADE956-D049-49F7-9FF8-5955BEE2441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36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ADE956-D049-49F7-9FF8-5955BEE2441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35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ADE956-D049-49F7-9FF8-5955BEE2441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37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ADE956-D049-49F7-9FF8-5955BEE2441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38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ADE956-D049-49F7-9FF8-5955BEE2441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2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2,300 students use our services last year.</a:t>
            </a:r>
          </a:p>
          <a:p>
            <a:r>
              <a:rPr lang="en-US" dirty="0"/>
              <a:t>It is OK to ask for help. Asking for accommodations just makes sense.</a:t>
            </a:r>
          </a:p>
          <a:p>
            <a:r>
              <a:rPr lang="en-US" dirty="0"/>
              <a:t>Your disability / medical information can not be shared with anyone without your written permission.</a:t>
            </a:r>
          </a:p>
          <a:p>
            <a:r>
              <a:rPr lang="en-US" dirty="0"/>
              <a:t>Possible benefits as a student using OSAP.</a:t>
            </a:r>
          </a:p>
          <a:p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ADE956-D049-49F7-9FF8-5955BEE244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2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Accommodations are available for:</a:t>
            </a:r>
          </a:p>
          <a:p>
            <a:pPr lvl="1"/>
            <a:r>
              <a:rPr lang="en-US" sz="2800"/>
              <a:t>Current students whether you are taking a full-time program, a part-time program or as little as one course from our Continuing Education programs.</a:t>
            </a:r>
          </a:p>
          <a:p>
            <a:pPr lvl="1"/>
            <a:r>
              <a:rPr lang="en-US" sz="2800"/>
              <a:t>New students who need to write an admissions or placement test.</a:t>
            </a:r>
          </a:p>
          <a:p>
            <a:pPr lvl="1"/>
            <a:r>
              <a:rPr lang="en-US" sz="2800"/>
              <a:t>Applicants to the College who need to write a pre-admission test.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ADE956-D049-49F7-9FF8-5955BEE244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68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Disabilities may be:</a:t>
            </a:r>
          </a:p>
          <a:p>
            <a:pPr lvl="1"/>
            <a:r>
              <a:rPr lang="en-US" sz="2800" dirty="0"/>
              <a:t>Permanent.</a:t>
            </a:r>
          </a:p>
          <a:p>
            <a:pPr lvl="1"/>
            <a:r>
              <a:rPr lang="en-US" sz="2800" dirty="0"/>
              <a:t>Temporary.</a:t>
            </a:r>
          </a:p>
          <a:p>
            <a:pPr lvl="2"/>
            <a:r>
              <a:rPr lang="en-US" sz="2400" dirty="0"/>
              <a:t>Example: Broken wrist.</a:t>
            </a:r>
          </a:p>
          <a:p>
            <a:pPr lvl="1"/>
            <a:r>
              <a:rPr lang="en-US" sz="2800" dirty="0"/>
              <a:t>Suspected but not yet diagnosed.</a:t>
            </a:r>
          </a:p>
          <a:p>
            <a:pPr lvl="2"/>
            <a:r>
              <a:rPr lang="en-US" sz="2400" dirty="0"/>
              <a:t>Possible Learning Disability or ADHD.</a:t>
            </a:r>
          </a:p>
          <a:p>
            <a:pPr lvl="3"/>
            <a:r>
              <a:rPr lang="en-US" sz="2200" dirty="0"/>
              <a:t>OSAP Canada Study Grant and/or BSWD.</a:t>
            </a:r>
          </a:p>
          <a:p>
            <a:pPr lvl="3"/>
            <a:endParaRPr lang="en-US" sz="2200" dirty="0"/>
          </a:p>
          <a:p>
            <a:r>
              <a:rPr lang="en-US" sz="2400" b="1" kern="0" dirty="0"/>
              <a:t>Note: This is not an exhaustive list</a:t>
            </a:r>
          </a:p>
          <a:p>
            <a:r>
              <a:rPr lang="en-US" sz="2400" kern="0" dirty="0"/>
              <a:t>Acquired brain injury </a:t>
            </a:r>
          </a:p>
          <a:p>
            <a:r>
              <a:rPr lang="en-US" sz="2400" kern="0" dirty="0"/>
              <a:t>ADHD</a:t>
            </a:r>
          </a:p>
          <a:p>
            <a:r>
              <a:rPr lang="en-US" sz="2400" kern="0" dirty="0"/>
              <a:t>ASD (Autism Spectrum Disorder)</a:t>
            </a:r>
          </a:p>
          <a:p>
            <a:r>
              <a:rPr lang="en-US" sz="2400" kern="0" dirty="0"/>
              <a:t>Mild Intellectual Disability </a:t>
            </a:r>
          </a:p>
          <a:p>
            <a:r>
              <a:rPr lang="en-US" sz="2400" kern="0" dirty="0"/>
              <a:t>Learning Disability (example: Dyslexia, Dysgraphia, Dyscalculia)</a:t>
            </a:r>
          </a:p>
          <a:p>
            <a:r>
              <a:rPr lang="en-US" sz="2400" kern="0" dirty="0"/>
              <a:t>Medical disability (example: HIV, Lupus, Diabetes, Covid-19, etc.)</a:t>
            </a:r>
          </a:p>
          <a:p>
            <a:r>
              <a:rPr lang="en-US" sz="2400" kern="0" dirty="0"/>
              <a:t>Mental Health (example: anxiety, depression )</a:t>
            </a:r>
          </a:p>
          <a:p>
            <a:r>
              <a:rPr lang="en-US" sz="2400" kern="0" dirty="0"/>
              <a:t>Mobility or physical (affecting writing, keyboarding, movement)</a:t>
            </a:r>
          </a:p>
          <a:p>
            <a:r>
              <a:rPr lang="en-US" sz="2400" kern="0" dirty="0"/>
              <a:t>Sensory (example: Deaf, deafened or hard of hearing, Low Vision/Blind)</a:t>
            </a:r>
            <a:endParaRPr lang="en-US" sz="220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ADE956-D049-49F7-9FF8-5955BEE2441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17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Contact the Intake Coordinator, Don </a:t>
            </a:r>
            <a:r>
              <a:rPr lang="en-US" sz="2000" dirty="0" err="1"/>
              <a:t>Kezima</a:t>
            </a:r>
            <a:r>
              <a:rPr lang="en-US" sz="2000" dirty="0"/>
              <a:t>, by email (</a:t>
            </a:r>
            <a:r>
              <a:rPr lang="en-US" sz="2000" u="sng" dirty="0">
                <a:solidFill>
                  <a:srgbClr val="005AA6"/>
                </a:solidFill>
              </a:rPr>
              <a:t>alsregister@georgebrown.ca</a:t>
            </a:r>
            <a:r>
              <a:rPr lang="en-US" sz="2000" dirty="0"/>
              <a:t>) and provide:</a:t>
            </a:r>
          </a:p>
          <a:p>
            <a:pPr lvl="1"/>
            <a:r>
              <a:rPr lang="en-US" sz="2000" dirty="0"/>
              <a:t>Your George Brown Student ID number.</a:t>
            </a:r>
          </a:p>
          <a:p>
            <a:pPr lvl="1"/>
            <a:r>
              <a:rPr lang="en-US" sz="2000" dirty="0"/>
              <a:t>The Name of your Program and Program Code.</a:t>
            </a:r>
          </a:p>
          <a:p>
            <a:pPr lvl="1"/>
            <a:r>
              <a:rPr lang="en-US" sz="2000" dirty="0"/>
              <a:t>Medical documentation for your disability or medical condition (one or more of the following documents).</a:t>
            </a:r>
          </a:p>
          <a:p>
            <a:pPr lvl="2"/>
            <a:r>
              <a:rPr lang="en-US" dirty="0"/>
              <a:t>A letter or medical report from a healthcare provider.</a:t>
            </a:r>
          </a:p>
          <a:p>
            <a:pPr lvl="2"/>
            <a:r>
              <a:rPr lang="en-US" dirty="0"/>
              <a:t>A copy of an OSAP disability verification form, if applicable.</a:t>
            </a:r>
          </a:p>
          <a:p>
            <a:pPr lvl="2"/>
            <a:r>
              <a:rPr lang="en-US" dirty="0"/>
              <a:t>A copy of a psycho-educational assessment.</a:t>
            </a:r>
          </a:p>
          <a:p>
            <a:pPr lvl="2"/>
            <a:r>
              <a:rPr lang="en-US" dirty="0"/>
              <a:t>A copy of a high school IEP which addresses a disability.</a:t>
            </a:r>
          </a:p>
          <a:p>
            <a:pPr lvl="3"/>
            <a:r>
              <a:rPr lang="en-US" dirty="0"/>
              <a:t>Individual Education Plan.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ADE956-D049-49F7-9FF8-5955BEE2441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10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/>
              <a:t>Once registered, you will be connected with an accessibility consultant.</a:t>
            </a:r>
          </a:p>
          <a:p>
            <a:r>
              <a:rPr lang="en-US" sz="1200"/>
              <a:t>Your consultant will review your medical documentation and ask you about your learning styles, strengths and challenges and barriers.</a:t>
            </a:r>
          </a:p>
          <a:p>
            <a:r>
              <a:rPr lang="en-US" sz="1200"/>
              <a:t>We can create an accommodation plan for you.</a:t>
            </a:r>
          </a:p>
          <a:p>
            <a:r>
              <a:rPr lang="en-US" sz="1200"/>
              <a:t>With your approval, a list of your accommodations will be shared with any or all of your professors.</a:t>
            </a:r>
          </a:p>
          <a:p>
            <a:r>
              <a:rPr lang="en-US" sz="1200"/>
              <a:t>Your consultant is your go-to person about any questions or concerns about your accommodations.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ADE956-D049-49F7-9FF8-5955BEE2441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45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Accommodations must be related to the disability.</a:t>
            </a:r>
          </a:p>
          <a:p>
            <a:r>
              <a:rPr lang="en-US"/>
              <a:t>They do not create an advantage for the student receiving the accommodations, do not modify the College’s academic standards, or alter the core requirements or outcomes of a program.</a:t>
            </a:r>
          </a:p>
          <a:p>
            <a:r>
              <a:rPr lang="en-US"/>
              <a:t>Accommodations are in place for your entire stay at the College but can be put on hold too.</a:t>
            </a:r>
          </a:p>
          <a:p>
            <a:r>
              <a:rPr lang="en-US"/>
              <a:t>Accommodations may be updated at any time.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ADE956-D049-49F7-9FF8-5955BEE2441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55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Common Accommodations:</a:t>
            </a:r>
          </a:p>
          <a:p>
            <a:pPr lvl="1"/>
            <a:r>
              <a:rPr lang="en-US"/>
              <a:t>Extra time to write a test, exam, quiz.</a:t>
            </a:r>
          </a:p>
          <a:p>
            <a:pPr lvl="1"/>
            <a:r>
              <a:rPr lang="en-US"/>
              <a:t>Sign language interpreter or live captioning.</a:t>
            </a:r>
          </a:p>
          <a:p>
            <a:pPr lvl="1"/>
            <a:r>
              <a:rPr lang="en-US"/>
              <a:t>As needed, extensions on assignments.</a:t>
            </a:r>
          </a:p>
          <a:p>
            <a:pPr lvl="1"/>
            <a:r>
              <a:rPr lang="en-US"/>
              <a:t>Note taking assistance; reduced course load.</a:t>
            </a:r>
          </a:p>
          <a:p>
            <a:pPr lvl="1"/>
            <a:r>
              <a:rPr lang="en-US"/>
              <a:t> Learning Strategist or Adaptive Technologist.</a:t>
            </a:r>
          </a:p>
          <a:p>
            <a:pPr lvl="1"/>
            <a:r>
              <a:rPr lang="en-US"/>
              <a:t>Accommodations for Field Placement.</a:t>
            </a:r>
          </a:p>
          <a:p>
            <a:pPr lvl="1"/>
            <a:endParaRPr lang="en-US"/>
          </a:p>
          <a:p>
            <a:endParaRPr lang="en-US"/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ADE956-D049-49F7-9FF8-5955BEE244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22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ADE956-D049-49F7-9FF8-5955BEE2441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57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GBC PPT Main">
            <a:extLst>
              <a:ext uri="{FF2B5EF4-FFF2-40B4-BE49-F238E27FC236}">
                <a16:creationId xmlns:a16="http://schemas.microsoft.com/office/drawing/2014/main" id="{6D9A1C85-EA3F-4BC7-9964-BF27590607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55800" y="517525"/>
            <a:ext cx="7188200" cy="431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CA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408238"/>
            <a:ext cx="7467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400" b="1"/>
            </a:lvl1pPr>
          </a:lstStyle>
          <a:p>
            <a:pPr lvl="0"/>
            <a:r>
              <a:rPr lang="en-CA" noProof="0"/>
              <a:t>Place Header Here</a:t>
            </a:r>
            <a:br>
              <a:rPr lang="en-CA" noProof="0"/>
            </a:br>
            <a:r>
              <a:rPr lang="en-CA" noProof="0"/>
              <a:t>Place Text Here</a:t>
            </a:r>
          </a:p>
        </p:txBody>
      </p:sp>
    </p:spTree>
    <p:extLst>
      <p:ext uri="{BB962C8B-B14F-4D97-AF65-F5344CB8AC3E}">
        <p14:creationId xmlns:p14="http://schemas.microsoft.com/office/powerpoint/2010/main" val="403460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30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8788" y="381000"/>
            <a:ext cx="2116137" cy="5745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99188" cy="5745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7322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381000"/>
            <a:ext cx="6994525" cy="6334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37033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GBC PPT Main">
            <a:extLst>
              <a:ext uri="{FF2B5EF4-FFF2-40B4-BE49-F238E27FC236}">
                <a16:creationId xmlns:a16="http://schemas.microsoft.com/office/drawing/2014/main" id="{53B7B493-C45A-487F-8BB5-F747771902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55800" y="517525"/>
            <a:ext cx="7188200" cy="431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CA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408238"/>
            <a:ext cx="7467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400" b="1"/>
            </a:lvl1pPr>
          </a:lstStyle>
          <a:p>
            <a:pPr lvl="0"/>
            <a:r>
              <a:rPr lang="en-CA" noProof="0"/>
              <a:t>Place Header Here</a:t>
            </a:r>
            <a:br>
              <a:rPr lang="en-CA" noProof="0"/>
            </a:br>
            <a:r>
              <a:rPr lang="en-CA" noProof="0"/>
              <a:t>Place Text Here</a:t>
            </a:r>
          </a:p>
        </p:txBody>
      </p:sp>
    </p:spTree>
    <p:extLst>
      <p:ext uri="{BB962C8B-B14F-4D97-AF65-F5344CB8AC3E}">
        <p14:creationId xmlns:p14="http://schemas.microsoft.com/office/powerpoint/2010/main" val="1079394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6179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2538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4792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9955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37157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627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4143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081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6399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1930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8788" y="381000"/>
            <a:ext cx="2116137" cy="5745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99188" cy="5745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83139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381000"/>
            <a:ext cx="6994525" cy="6334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353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870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96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14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467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268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265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235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GBC PPT Main">
            <a:extLst>
              <a:ext uri="{FF2B5EF4-FFF2-40B4-BE49-F238E27FC236}">
                <a16:creationId xmlns:a16="http://schemas.microsoft.com/office/drawing/2014/main" id="{0CC24608-482C-47B7-BD58-B3EA72BFCE6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0CEB0F4C-2D21-4AFC-B55E-2E8DE3ADDE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1930400" y="381000"/>
            <a:ext cx="699452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266E386F-28E7-4FE0-AB06-0ABAF5EFD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66" r:id="rId2"/>
    <p:sldLayoutId id="2147485067" r:id="rId3"/>
    <p:sldLayoutId id="2147485068" r:id="rId4"/>
    <p:sldLayoutId id="2147485069" r:id="rId5"/>
    <p:sldLayoutId id="2147485070" r:id="rId6"/>
    <p:sldLayoutId id="2147485071" r:id="rId7"/>
    <p:sldLayoutId id="2147485072" r:id="rId8"/>
    <p:sldLayoutId id="2147485073" r:id="rId9"/>
    <p:sldLayoutId id="2147485074" r:id="rId10"/>
    <p:sldLayoutId id="2147485075" r:id="rId11"/>
    <p:sldLayoutId id="214748507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25000"/>
        </a:spcAft>
        <a:buClr>
          <a:srgbClr val="005AA6"/>
        </a:buClr>
        <a:buFont typeface="Wingdings" panose="05000000000000000000" pitchFamily="2" charset="2"/>
        <a:buChar char="§"/>
        <a:defRPr sz="28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25000"/>
        </a:spcAft>
        <a:buClr>
          <a:srgbClr val="005AA6"/>
        </a:buClr>
        <a:buChar char="–"/>
        <a:defRPr sz="24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5000"/>
        </a:spcBef>
        <a:spcAft>
          <a:spcPct val="25000"/>
        </a:spcAft>
        <a:buClr>
          <a:srgbClr val="005AA6"/>
        </a:buClr>
        <a:buChar char="•"/>
        <a:defRPr sz="20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25000"/>
        </a:spcAft>
        <a:buClr>
          <a:srgbClr val="005AA6"/>
        </a:buClr>
        <a:buChar char="–"/>
        <a:defRPr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5000"/>
        </a:spcBef>
        <a:spcAft>
          <a:spcPct val="25000"/>
        </a:spcAft>
        <a:buClr>
          <a:srgbClr val="005AA6"/>
        </a:buClr>
        <a:buChar char="»"/>
        <a:defRPr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5000"/>
        </a:spcBef>
        <a:spcAft>
          <a:spcPct val="25000"/>
        </a:spcAft>
        <a:buClr>
          <a:srgbClr val="005AA6"/>
        </a:buClr>
        <a:buChar char="»"/>
        <a:defRPr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5000"/>
        </a:spcBef>
        <a:spcAft>
          <a:spcPct val="25000"/>
        </a:spcAft>
        <a:buClr>
          <a:srgbClr val="005AA6"/>
        </a:buClr>
        <a:buChar char="»"/>
        <a:defRPr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5000"/>
        </a:spcBef>
        <a:spcAft>
          <a:spcPct val="25000"/>
        </a:spcAft>
        <a:buClr>
          <a:srgbClr val="005AA6"/>
        </a:buClr>
        <a:buChar char="»"/>
        <a:defRPr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5000"/>
        </a:spcBef>
        <a:spcAft>
          <a:spcPct val="25000"/>
        </a:spcAft>
        <a:buClr>
          <a:srgbClr val="005AA6"/>
        </a:buClr>
        <a:buChar char="»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7" descr="GBC PPT Main">
            <a:extLst>
              <a:ext uri="{FF2B5EF4-FFF2-40B4-BE49-F238E27FC236}">
                <a16:creationId xmlns:a16="http://schemas.microsoft.com/office/drawing/2014/main" id="{B6C6944A-AB35-4FC5-B433-FB35B138CA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>
            <a:extLst>
              <a:ext uri="{FF2B5EF4-FFF2-40B4-BE49-F238E27FC236}">
                <a16:creationId xmlns:a16="http://schemas.microsoft.com/office/drawing/2014/main" id="{14C64FFE-36DC-4986-9D58-6E4DB0617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1930400" y="381000"/>
            <a:ext cx="699452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B847E03D-6DDF-4040-A4B9-2199455C0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9" r:id="rId1"/>
    <p:sldLayoutId id="2147485077" r:id="rId2"/>
    <p:sldLayoutId id="2147485078" r:id="rId3"/>
    <p:sldLayoutId id="2147485079" r:id="rId4"/>
    <p:sldLayoutId id="2147485080" r:id="rId5"/>
    <p:sldLayoutId id="2147485081" r:id="rId6"/>
    <p:sldLayoutId id="2147485082" r:id="rId7"/>
    <p:sldLayoutId id="2147485083" r:id="rId8"/>
    <p:sldLayoutId id="2147485084" r:id="rId9"/>
    <p:sldLayoutId id="2147485085" r:id="rId10"/>
    <p:sldLayoutId id="2147485086" r:id="rId11"/>
    <p:sldLayoutId id="214748508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25000"/>
        </a:spcAft>
        <a:buClr>
          <a:srgbClr val="005AA6"/>
        </a:buClr>
        <a:buFont typeface="Wingdings" panose="05000000000000000000" pitchFamily="2" charset="2"/>
        <a:buChar char="§"/>
        <a:defRPr sz="28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25000"/>
        </a:spcAft>
        <a:buClr>
          <a:srgbClr val="005AA6"/>
        </a:buClr>
        <a:buChar char="–"/>
        <a:defRPr sz="24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5000"/>
        </a:spcBef>
        <a:spcAft>
          <a:spcPct val="25000"/>
        </a:spcAft>
        <a:buClr>
          <a:srgbClr val="005AA6"/>
        </a:buClr>
        <a:buChar char="•"/>
        <a:defRPr sz="20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25000"/>
        </a:spcAft>
        <a:buClr>
          <a:srgbClr val="005AA6"/>
        </a:buClr>
        <a:buChar char="–"/>
        <a:defRPr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5000"/>
        </a:spcBef>
        <a:spcAft>
          <a:spcPct val="25000"/>
        </a:spcAft>
        <a:buClr>
          <a:srgbClr val="005AA6"/>
        </a:buClr>
        <a:buChar char="»"/>
        <a:defRPr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5000"/>
        </a:spcBef>
        <a:spcAft>
          <a:spcPct val="25000"/>
        </a:spcAft>
        <a:buClr>
          <a:srgbClr val="005AA6"/>
        </a:buClr>
        <a:buChar char="»"/>
        <a:defRPr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5000"/>
        </a:spcBef>
        <a:spcAft>
          <a:spcPct val="25000"/>
        </a:spcAft>
        <a:buClr>
          <a:srgbClr val="005AA6"/>
        </a:buClr>
        <a:buChar char="»"/>
        <a:defRPr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5000"/>
        </a:spcBef>
        <a:spcAft>
          <a:spcPct val="25000"/>
        </a:spcAft>
        <a:buClr>
          <a:srgbClr val="005AA6"/>
        </a:buClr>
        <a:buChar char="»"/>
        <a:defRPr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5000"/>
        </a:spcBef>
        <a:spcAft>
          <a:spcPct val="25000"/>
        </a:spcAft>
        <a:buClr>
          <a:srgbClr val="005AA6"/>
        </a:buClr>
        <a:buChar char="»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rgebrown.ca/current-students/services/accessible-learning-servic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etstalkwf@georgebrown.ca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wfbooktest@georgebrown.c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georgebrown.ca/assessment-centre/test-accommodations/new-applicants-returning-student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kezima@georgebrown.ca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letstalkwf@georgebrown.c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rgebrown.ca/current-students/services/accessible-learning-services/how-to-access-our-services/disability-document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rgebrown.ca/current-students/services/accessible-learning-services/how-to-access-our-servic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82BE01A-2BA7-4936-99B7-0784BD74B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200"/>
              <a:t>Welcome!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4CD33-C30E-424A-9472-C93F7478E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453" y="1797406"/>
            <a:ext cx="7857870" cy="1992929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altLang="en-US" sz="5400" b="1" dirty="0">
                <a:solidFill>
                  <a:srgbClr val="005AA6"/>
                </a:solidFill>
              </a:rPr>
              <a:t>Accessible Learning Services</a:t>
            </a:r>
            <a:endParaRPr lang="en-US" altLang="en-US" sz="4000" b="1" dirty="0">
              <a:solidFill>
                <a:srgbClr val="005AA6"/>
              </a:solidFill>
              <a:cs typeface="Arial"/>
            </a:endParaRPr>
          </a:p>
          <a:p>
            <a:pPr marL="0" indent="0" algn="ctr">
              <a:buNone/>
              <a:defRPr/>
            </a:pPr>
            <a:endParaRPr lang="en-US" sz="5400" b="1" dirty="0">
              <a:solidFill>
                <a:srgbClr val="005AA6"/>
              </a:solidFill>
              <a:cs typeface="Arial"/>
            </a:endParaRPr>
          </a:p>
          <a:p>
            <a:pPr marL="0" indent="0" algn="ctr" eaLnBrk="1" hangingPunct="1">
              <a:buNone/>
              <a:defRPr/>
            </a:pPr>
            <a:endParaRPr lang="en-US" sz="4000" b="1" dirty="0">
              <a:solidFill>
                <a:srgbClr val="005AA6"/>
              </a:solidFill>
              <a:ea typeface="+mn-lt"/>
              <a:cs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27AE51-0F0E-A6B0-3AB7-151F35FBA117}"/>
              </a:ext>
            </a:extLst>
          </p:cNvPr>
          <p:cNvSpPr txBox="1"/>
          <p:nvPr/>
        </p:nvSpPr>
        <p:spPr>
          <a:xfrm>
            <a:off x="388399" y="3790335"/>
            <a:ext cx="8367202" cy="2677656"/>
          </a:xfrm>
          <a:prstGeom prst="rect">
            <a:avLst/>
          </a:prstGeom>
          <a:noFill/>
          <a:ln w="6350"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80000"/>
              </a:lnSpc>
              <a:defRPr/>
            </a:pPr>
            <a:endParaRPr lang="en-US" sz="3200" dirty="0">
              <a:latin typeface="Arial"/>
              <a:cs typeface="Arial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3200" dirty="0">
                <a:latin typeface="Arial"/>
                <a:cs typeface="Arial"/>
                <a:hlinkClick r:id="rId3"/>
              </a:rPr>
              <a:t>Accessible Learning Services Website</a:t>
            </a:r>
            <a:r>
              <a:rPr lang="en-US" sz="3200" dirty="0">
                <a:latin typeface="Arial"/>
                <a:cs typeface="Arial"/>
              </a:rPr>
              <a:t> </a:t>
            </a:r>
          </a:p>
          <a:p>
            <a:pPr algn="ctr">
              <a:lnSpc>
                <a:spcPct val="80000"/>
              </a:lnSpc>
              <a:defRPr/>
            </a:pPr>
            <a:endParaRPr lang="en-US" sz="3200" dirty="0">
              <a:latin typeface="Arial"/>
              <a:cs typeface="Arial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>
                <a:latin typeface="Arial"/>
                <a:cs typeface="Arial"/>
              </a:rPr>
              <a:t>Waterfront Campus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>
                <a:latin typeface="Arial"/>
                <a:cs typeface="Arial"/>
              </a:rPr>
              <a:t>2</a:t>
            </a:r>
            <a:r>
              <a:rPr lang="en-US" sz="2400" baseline="30000" dirty="0">
                <a:latin typeface="Arial"/>
                <a:cs typeface="Arial"/>
              </a:rPr>
              <a:t>nd</a:t>
            </a:r>
            <a:r>
              <a:rPr lang="en-US" sz="2400" dirty="0">
                <a:latin typeface="Arial"/>
                <a:cs typeface="Arial"/>
              </a:rPr>
              <a:t> Floor, Room 225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>
                <a:latin typeface="Arial"/>
                <a:cs typeface="Arial"/>
              </a:rPr>
              <a:t>416-415-5000 ext. 5370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>
                <a:latin typeface="Arial"/>
                <a:cs typeface="Arial"/>
                <a:hlinkClick r:id="rId4"/>
              </a:rPr>
              <a:t>letstalkwf@georgebrown.ca</a:t>
            </a:r>
            <a:r>
              <a:rPr lang="en-US" sz="2400" dirty="0">
                <a:latin typeface="Arial"/>
                <a:cs typeface="Arial"/>
              </a:rPr>
              <a:t> </a:t>
            </a:r>
            <a:endParaRPr lang="en-US" sz="2400" dirty="0"/>
          </a:p>
          <a:p>
            <a:pPr algn="ctr">
              <a:lnSpc>
                <a:spcPct val="80000"/>
              </a:lnSpc>
              <a:defRPr/>
            </a:pPr>
            <a:endParaRPr lang="en-US" b="1" u="sng" dirty="0">
              <a:solidFill>
                <a:srgbClr val="005AA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3462"/>
    </mc:Choice>
    <mc:Fallback xmlns="">
      <p:transition advTm="1346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Accommodation Plans - Trent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206" y="1490483"/>
            <a:ext cx="8347587" cy="430563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Things to Remember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need to make any changes to your accommodation plan, you must still meet with your Accessibility Consultant.</a:t>
            </a:r>
            <a:b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require notetaking or tutoring accommodations, you must meet with your Consultant each semester.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you're starting a new program, you should meet with your Consultant to discuss any changes you may require.</a:t>
            </a:r>
          </a:p>
        </p:txBody>
      </p:sp>
    </p:spTree>
    <p:extLst>
      <p:ext uri="{BB962C8B-B14F-4D97-AF65-F5344CB8AC3E}">
        <p14:creationId xmlns:p14="http://schemas.microsoft.com/office/powerpoint/2010/main" val="26917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40"/>
    </mc:Choice>
    <mc:Fallback xmlns="">
      <p:transition spd="slow" advTm="7214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 Accommodations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9364"/>
            <a:ext cx="8229600" cy="4525963"/>
          </a:xfrm>
        </p:spPr>
        <p:txBody>
          <a:bodyPr/>
          <a:lstStyle/>
          <a:p>
            <a:r>
              <a:rPr lang="en-US" dirty="0"/>
              <a:t>If you need accommodations for your clinical placements, please meet with your Accessibility Consultant at least 2 months in advance.</a:t>
            </a:r>
          </a:p>
          <a:p>
            <a:r>
              <a:rPr lang="en-US" dirty="0"/>
              <a:t>Advanced notice will give us ample time to arrange placement accommodations.</a:t>
            </a:r>
          </a:p>
          <a:p>
            <a:r>
              <a:rPr lang="en-US" dirty="0"/>
              <a:t>If required, a separate accommodation plan specific to placement will be created and sent to clinical placement team.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40"/>
    </mc:Choice>
    <mc:Fallback xmlns="">
      <p:transition spd="slow" advTm="7214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316" y="0"/>
            <a:ext cx="7462684" cy="1014413"/>
          </a:xfrm>
        </p:spPr>
        <p:txBody>
          <a:bodyPr/>
          <a:lstStyle/>
          <a:p>
            <a:r>
              <a:rPr lang="en-US" dirty="0"/>
              <a:t>Assessment Centre WF Campus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66018"/>
            <a:ext cx="8347587" cy="513154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Accommodations for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In-Person Classes: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Assessment Centre requires at least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days' notice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all test bookings.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 requests can be difficult to coordinate and cannot be guaranteed.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booking deadline was missed due to a specific disability-related reason please contact your Accessibility Consultant.</a:t>
            </a:r>
          </a:p>
        </p:txBody>
      </p:sp>
    </p:spTree>
    <p:extLst>
      <p:ext uri="{BB962C8B-B14F-4D97-AF65-F5344CB8AC3E}">
        <p14:creationId xmlns:p14="http://schemas.microsoft.com/office/powerpoint/2010/main" val="356992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40"/>
    </mc:Choice>
    <mc:Fallback xmlns="">
      <p:transition spd="slow" advTm="7214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832" y="1606012"/>
            <a:ext cx="8362336" cy="4529317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Centre Contact: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Email: 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wfbooktest@georgebrown.ca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Website: </a:t>
            </a:r>
            <a:r>
              <a:rPr lang="en-US" sz="2400" dirty="0">
                <a:hlinkClick r:id="rId4"/>
              </a:rPr>
              <a:t>Assessment Centre Testing Instructions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Location: </a:t>
            </a: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36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Floor, Room 532</a:t>
            </a:r>
            <a:b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(Access through Library on 6</a:t>
            </a:r>
            <a:r>
              <a:rPr lang="en-US" sz="36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floor)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E13847E-EFD4-BF23-40BE-AF945AE06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316" y="0"/>
            <a:ext cx="7462684" cy="1014413"/>
          </a:xfrm>
        </p:spPr>
        <p:txBody>
          <a:bodyPr/>
          <a:lstStyle/>
          <a:p>
            <a:r>
              <a:rPr lang="en-US" dirty="0"/>
              <a:t>Assessment Centre WF Campus</a:t>
            </a:r>
          </a:p>
        </p:txBody>
      </p:sp>
    </p:spTree>
    <p:extLst>
      <p:ext uri="{BB962C8B-B14F-4D97-AF65-F5344CB8AC3E}">
        <p14:creationId xmlns:p14="http://schemas.microsoft.com/office/powerpoint/2010/main" val="143139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40"/>
    </mc:Choice>
    <mc:Fallback xmlns="">
      <p:transition spd="slow" advTm="7214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7E0F3-9251-455F-BE98-6487D1F463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Accessible Learning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5BE837-C406-45F8-A552-E8959DD38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2955" y="1279244"/>
            <a:ext cx="8318090" cy="478101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For more information on how to register: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b="0" dirty="0"/>
              <a:t>Intake Coordinator, Don </a:t>
            </a:r>
            <a:r>
              <a:rPr lang="en-US" sz="2800" b="0" dirty="0" err="1"/>
              <a:t>Kezima</a:t>
            </a:r>
            <a:r>
              <a:rPr lang="en-US" sz="2800" b="0" dirty="0"/>
              <a:t>: </a:t>
            </a:r>
            <a:r>
              <a:rPr lang="en-US" sz="2800" b="0" dirty="0">
                <a:hlinkClick r:id="rId3"/>
              </a:rPr>
              <a:t>dkezima@georgebrown.ca</a:t>
            </a:r>
            <a:br>
              <a:rPr lang="en-US" sz="2800" dirty="0"/>
            </a:br>
            <a:endParaRPr lang="en-US" sz="2800" b="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Accessible Learning Services Front Desk: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b="0" dirty="0"/>
              <a:t>Waterfront campus, Room 225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b="0" dirty="0"/>
              <a:t>Phone: 416-415-5000 ext. 5370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Email: </a:t>
            </a:r>
            <a:r>
              <a:rPr lang="en-US" sz="2800" dirty="0">
                <a:hlinkClick r:id="rId4"/>
              </a:rPr>
              <a:t>letstalkwf@georgebrown.ca</a:t>
            </a:r>
            <a:endParaRPr lang="en-US" sz="3600" b="0" dirty="0"/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72881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64"/>
    </mc:Choice>
    <mc:Fallback xmlns="">
      <p:transition spd="slow" advTm="2096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Good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709" y="1447800"/>
            <a:ext cx="8326582" cy="4876800"/>
          </a:xfrm>
        </p:spPr>
        <p:txBody>
          <a:bodyPr/>
          <a:lstStyle/>
          <a:p>
            <a:r>
              <a:rPr lang="en-US" sz="3600" dirty="0"/>
              <a:t>2,300 students registered in 2022-2023.</a:t>
            </a:r>
          </a:p>
          <a:p>
            <a:r>
              <a:rPr lang="en-US" sz="3600" dirty="0"/>
              <a:t>It is OK to ask for help.</a:t>
            </a:r>
          </a:p>
          <a:p>
            <a:r>
              <a:rPr lang="en-US" sz="3600" dirty="0"/>
              <a:t>Information is kept confidential.</a:t>
            </a:r>
          </a:p>
          <a:p>
            <a:r>
              <a:rPr lang="en-US" sz="3600" dirty="0"/>
              <a:t>On OSAP? You may be eligible for additional funding.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127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624"/>
    </mc:Choice>
    <mc:Fallback xmlns="">
      <p:transition spd="slow" advTm="6262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gets Accommodations?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5509"/>
            <a:ext cx="7980218" cy="4786746"/>
          </a:xfrm>
        </p:spPr>
        <p:txBody>
          <a:bodyPr/>
          <a:lstStyle/>
          <a:p>
            <a:pPr lvl="1"/>
            <a:r>
              <a:rPr lang="en-US" sz="3200" dirty="0"/>
              <a:t>Current students</a:t>
            </a:r>
          </a:p>
          <a:p>
            <a:pPr lvl="2"/>
            <a:r>
              <a:rPr lang="en-US" sz="2800" dirty="0"/>
              <a:t>full-time/part-time day programs.</a:t>
            </a:r>
          </a:p>
          <a:p>
            <a:pPr lvl="2"/>
            <a:r>
              <a:rPr lang="en-US" sz="2800" dirty="0"/>
              <a:t>Continuing Education programs.</a:t>
            </a:r>
          </a:p>
          <a:p>
            <a:pPr lvl="1"/>
            <a:r>
              <a:rPr lang="en-US" sz="3200" dirty="0"/>
              <a:t>New students who require admissions or placement test.</a:t>
            </a:r>
          </a:p>
          <a:p>
            <a:pPr lvl="1"/>
            <a:r>
              <a:rPr lang="en-US" sz="3200" dirty="0"/>
              <a:t>Applicants who require pre-admission test.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15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91"/>
    </mc:Choice>
    <mc:Fallback xmlns="">
      <p:transition spd="slow" advTm="639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Disabilities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1472"/>
            <a:ext cx="8229600" cy="4715528"/>
          </a:xfrm>
        </p:spPr>
        <p:txBody>
          <a:bodyPr/>
          <a:lstStyle/>
          <a:p>
            <a:pPr algn="ctr"/>
            <a:r>
              <a:rPr lang="en-US" sz="4400" dirty="0"/>
              <a:t>Permanent</a:t>
            </a:r>
          </a:p>
          <a:p>
            <a:pPr algn="ctr"/>
            <a:r>
              <a:rPr lang="en-US" sz="4400" dirty="0"/>
              <a:t>Temporary</a:t>
            </a:r>
          </a:p>
          <a:p>
            <a:pPr algn="ctr"/>
            <a:r>
              <a:rPr lang="en-US" sz="4400" dirty="0"/>
              <a:t>Suspected</a:t>
            </a:r>
          </a:p>
          <a:p>
            <a:pPr marL="0" indent="0" algn="ctr">
              <a:buNone/>
            </a:pPr>
            <a:r>
              <a:rPr lang="en-US" sz="4400" dirty="0">
                <a:hlinkClick r:id="rId3"/>
              </a:rPr>
              <a:t>Click here </a:t>
            </a:r>
            <a:r>
              <a:rPr lang="en-US" sz="4400" dirty="0"/>
              <a:t>for more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227082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440"/>
    </mc:Choice>
    <mc:Fallback xmlns="">
      <p:transition spd="slow" advTm="2844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Register with 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7" y="2101644"/>
            <a:ext cx="8467725" cy="2654711"/>
          </a:xfrm>
        </p:spPr>
        <p:txBody>
          <a:bodyPr/>
          <a:lstStyle/>
          <a:p>
            <a:r>
              <a:rPr lang="en-US" sz="4400" dirty="0">
                <a:hlinkClick r:id="rId3"/>
              </a:rPr>
              <a:t>How to Register with ALS</a:t>
            </a:r>
            <a:endParaRPr lang="en-US" sz="4400" dirty="0"/>
          </a:p>
          <a:p>
            <a:pPr lvl="1"/>
            <a:r>
              <a:rPr lang="en-US" sz="3600" dirty="0"/>
              <a:t>Provide documentation, if you have it.</a:t>
            </a:r>
          </a:p>
        </p:txBody>
      </p:sp>
    </p:spTree>
    <p:extLst>
      <p:ext uri="{BB962C8B-B14F-4D97-AF65-F5344CB8AC3E}">
        <p14:creationId xmlns:p14="http://schemas.microsoft.com/office/powerpoint/2010/main" val="32729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902"/>
    </mc:Choice>
    <mc:Fallback xmlns="">
      <p:transition spd="slow" advTm="8590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Getting your Accommodations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54291" cy="4052455"/>
          </a:xfrm>
        </p:spPr>
        <p:txBody>
          <a:bodyPr/>
          <a:lstStyle/>
          <a:p>
            <a:r>
              <a:rPr lang="en-US" sz="3200"/>
              <a:t>Connect with an Accessibility Consultant.</a:t>
            </a:r>
          </a:p>
          <a:p>
            <a:r>
              <a:rPr lang="en-US" sz="3200"/>
              <a:t>Review your history.</a:t>
            </a:r>
          </a:p>
          <a:p>
            <a:r>
              <a:rPr lang="en-US" sz="3200"/>
              <a:t>Create an accommodation plan.</a:t>
            </a:r>
          </a:p>
          <a:p>
            <a:r>
              <a:rPr lang="en-US" sz="3200"/>
              <a:t>Share your plan with your professors.</a:t>
            </a:r>
          </a:p>
          <a:p>
            <a:r>
              <a:rPr lang="en-US" sz="3200"/>
              <a:t>Check-in with your consultant.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90078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36"/>
    </mc:Choice>
    <mc:Fallback xmlns="">
      <p:transition spd="slow" advTm="4973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Accommodations…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66018"/>
            <a:ext cx="8467725" cy="5310982"/>
          </a:xfrm>
        </p:spPr>
        <p:txBody>
          <a:bodyPr/>
          <a:lstStyle/>
          <a:p>
            <a:r>
              <a:rPr lang="en-US" sz="3200" dirty="0"/>
              <a:t>Address barriers in the learning environment.</a:t>
            </a:r>
          </a:p>
          <a:p>
            <a:r>
              <a:rPr lang="en-US" sz="3200" dirty="0"/>
              <a:t>Do not create an advantage.</a:t>
            </a:r>
          </a:p>
          <a:p>
            <a:r>
              <a:rPr lang="en-US" sz="3200" dirty="0"/>
              <a:t>Do not modify the College’s academic standards.</a:t>
            </a:r>
          </a:p>
          <a:p>
            <a:r>
              <a:rPr lang="en-US" sz="3200" dirty="0"/>
              <a:t>Do not alter the core requirements or outcomes of a program.</a:t>
            </a:r>
          </a:p>
          <a:p>
            <a:r>
              <a:rPr lang="en-US" sz="3200" dirty="0"/>
              <a:t>May be updated, if needed.</a:t>
            </a:r>
          </a:p>
        </p:txBody>
      </p:sp>
    </p:spTree>
    <p:extLst>
      <p:ext uri="{BB962C8B-B14F-4D97-AF65-F5344CB8AC3E}">
        <p14:creationId xmlns:p14="http://schemas.microsoft.com/office/powerpoint/2010/main" val="209235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57"/>
    </mc:Choice>
    <mc:Fallback xmlns="">
      <p:transition spd="slow" advTm="2795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Accommodations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9364"/>
            <a:ext cx="8229600" cy="4525963"/>
          </a:xfrm>
        </p:spPr>
        <p:txBody>
          <a:bodyPr/>
          <a:lstStyle/>
          <a:p>
            <a:r>
              <a:rPr lang="en-US"/>
              <a:t>Extra time for evaluations.</a:t>
            </a:r>
          </a:p>
          <a:p>
            <a:r>
              <a:rPr lang="en-US"/>
              <a:t>Sign language interpreter or live captioning.</a:t>
            </a:r>
          </a:p>
          <a:p>
            <a:r>
              <a:rPr lang="en-US"/>
              <a:t>Extensions on assignments.</a:t>
            </a:r>
          </a:p>
          <a:p>
            <a:r>
              <a:rPr lang="en-US"/>
              <a:t>Note taking assistance</a:t>
            </a:r>
          </a:p>
          <a:p>
            <a:r>
              <a:rPr lang="en-US"/>
              <a:t>Reduced course load.</a:t>
            </a:r>
          </a:p>
          <a:p>
            <a:r>
              <a:rPr lang="en-US"/>
              <a:t> Learning Strategist or Adaptive Technologist.</a:t>
            </a:r>
          </a:p>
          <a:p>
            <a:r>
              <a:rPr lang="en-US"/>
              <a:t>Accommodations for Field Placement.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2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40"/>
    </mc:Choice>
    <mc:Fallback xmlns="">
      <p:transition spd="slow" advTm="7214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Accommodation Plans - Trent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206" y="1549476"/>
            <a:ext cx="8347587" cy="4526859"/>
          </a:xfrm>
        </p:spPr>
        <p:txBody>
          <a:bodyPr/>
          <a:lstStyle/>
          <a:p>
            <a:r>
              <a:rPr lang="en-US" b="1" dirty="0"/>
              <a:t>Note: </a:t>
            </a:r>
            <a:r>
              <a:rPr lang="en-US" dirty="0"/>
              <a:t>the student web portal is not available to Trent students.</a:t>
            </a:r>
            <a:endParaRPr lang="en-US" b="1" dirty="0"/>
          </a:p>
          <a:p>
            <a:pPr lvl="1"/>
            <a:r>
              <a:rPr lang="en-US" dirty="0"/>
              <a:t>At the beginning of each semester, you will need to email your Accessibility Consultant with a list of your courses and faculty email addresses.</a:t>
            </a:r>
          </a:p>
          <a:p>
            <a:pPr lvl="1"/>
            <a:r>
              <a:rPr lang="en-US" dirty="0"/>
              <a:t>Your Accessibility Consultant will email the accommodation plan to your faculty and copy you on the email so everyone has a copy of the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5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40"/>
    </mc:Choice>
    <mc:Fallback xmlns="">
      <p:transition spd="slow" advTm="72140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25d3801-9591-4da6-93d2-2db1d352ce4a">
      <Terms xmlns="http://schemas.microsoft.com/office/infopath/2007/PartnerControls"/>
    </lcf76f155ced4ddcb4097134ff3c332f>
    <TaxCatchAll xmlns="67d01410-7a63-4b05-af3f-e4acb600f17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9302CEF2755E4E8949D4F2C594F493" ma:contentTypeVersion="17" ma:contentTypeDescription="Create a new document." ma:contentTypeScope="" ma:versionID="38a02c5a6cf08eaee9b731a6716d2a41">
  <xsd:schema xmlns:xsd="http://www.w3.org/2001/XMLSchema" xmlns:xs="http://www.w3.org/2001/XMLSchema" xmlns:p="http://schemas.microsoft.com/office/2006/metadata/properties" xmlns:ns2="025d3801-9591-4da6-93d2-2db1d352ce4a" xmlns:ns3="67d01410-7a63-4b05-af3f-e4acb600f172" targetNamespace="http://schemas.microsoft.com/office/2006/metadata/properties" ma:root="true" ma:fieldsID="b9b1ae621cce8b8d5e2e0d75c65104cb" ns2:_="" ns3:_="">
    <xsd:import namespace="025d3801-9591-4da6-93d2-2db1d352ce4a"/>
    <xsd:import namespace="67d01410-7a63-4b05-af3f-e4acb600f1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5d3801-9591-4da6-93d2-2db1d352ce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b707575-115d-41b6-99cf-750b66cbbd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01410-7a63-4b05-af3f-e4acb600f17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7500c51c-1d29-4e02-94c5-461e6608ccc8}" ma:internalName="TaxCatchAll" ma:showField="CatchAllData" ma:web="67d01410-7a63-4b05-af3f-e4acb600f1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65A-F1DD-4CE6-A728-5AA79C636D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880196-0F6F-4429-AAAA-C19526C96852}">
  <ds:schemaRefs>
    <ds:schemaRef ds:uri="http://schemas.microsoft.com/office/2006/metadata/properties"/>
    <ds:schemaRef ds:uri="http://schemas.microsoft.com/office/infopath/2007/PartnerControls"/>
    <ds:schemaRef ds:uri="025d3801-9591-4da6-93d2-2db1d352ce4a"/>
    <ds:schemaRef ds:uri="67d01410-7a63-4b05-af3f-e4acb600f172"/>
  </ds:schemaRefs>
</ds:datastoreItem>
</file>

<file path=customXml/itemProps3.xml><?xml version="1.0" encoding="utf-8"?>
<ds:datastoreItem xmlns:ds="http://schemas.openxmlformats.org/officeDocument/2006/customXml" ds:itemID="{F408B917-D977-4A36-91D0-D8F53F707B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5d3801-9591-4da6-93d2-2db1d352ce4a"/>
    <ds:schemaRef ds:uri="67d01410-7a63-4b05-af3f-e4acb600f1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1082</Words>
  <Application>Microsoft Office PowerPoint</Application>
  <PresentationFormat>On-screen Show (4:3)</PresentationFormat>
  <Paragraphs>152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Wingdings</vt:lpstr>
      <vt:lpstr>Default Design</vt:lpstr>
      <vt:lpstr>1_Default Design</vt:lpstr>
      <vt:lpstr>Welcome! </vt:lpstr>
      <vt:lpstr>Good to Know</vt:lpstr>
      <vt:lpstr>Who gets Accommodations?</vt:lpstr>
      <vt:lpstr>Types of Disabilities</vt:lpstr>
      <vt:lpstr>How to Register with ALS</vt:lpstr>
      <vt:lpstr>Getting your Accommodations</vt:lpstr>
      <vt:lpstr>Accommodations…</vt:lpstr>
      <vt:lpstr>Common Accommodations</vt:lpstr>
      <vt:lpstr>Accommodation Plans - Trent</vt:lpstr>
      <vt:lpstr>Accommodation Plans - Trent</vt:lpstr>
      <vt:lpstr>Placement Accommodations</vt:lpstr>
      <vt:lpstr>Assessment Centre WF Campus</vt:lpstr>
      <vt:lpstr>Assessment Centre WF Campus</vt:lpstr>
      <vt:lpstr>Accessible Learning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Popczyk</dc:creator>
  <cp:lastModifiedBy>Marissa Malkowski</cp:lastModifiedBy>
  <cp:revision>4</cp:revision>
  <dcterms:created xsi:type="dcterms:W3CDTF">2020-07-29T17:51:42Z</dcterms:created>
  <dcterms:modified xsi:type="dcterms:W3CDTF">2024-05-27T13:05:18Z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0x010100019302CEF2755E4E8949D4F2C594F493</vt:lpwstr>
  </property>
</Properties>
</file>