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10"/>
  </p:notesMasterIdLst>
  <p:handoutMasterIdLst>
    <p:handoutMasterId r:id="rId11"/>
  </p:handoutMasterIdLst>
  <p:sldIdLst>
    <p:sldId id="314" r:id="rId5"/>
    <p:sldId id="334" r:id="rId6"/>
    <p:sldId id="339" r:id="rId7"/>
    <p:sldId id="322" r:id="rId8"/>
    <p:sldId id="33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155"/>
    <a:srgbClr val="D3DDFE"/>
    <a:srgbClr val="D4DDFE"/>
    <a:srgbClr val="D5DEFF"/>
    <a:srgbClr val="F6F7FF"/>
    <a:srgbClr val="DBDCE5"/>
    <a:srgbClr val="F0F1FB"/>
    <a:srgbClr val="DFE1F6"/>
    <a:srgbClr val="EEEFF5"/>
    <a:srgbClr val="DFE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95394" autoAdjust="0"/>
  </p:normalViewPr>
  <p:slideViewPr>
    <p:cSldViewPr snapToGrid="0">
      <p:cViewPr>
        <p:scale>
          <a:sx n="64" d="100"/>
          <a:sy n="64" d="100"/>
        </p:scale>
        <p:origin x="2106" y="1014"/>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7/30/2024</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7/30/2024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370436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374899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170382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257076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7/30/2024</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5952722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7/30/2024</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666818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7/30/2024</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5494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984982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3088877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dirty="0"/>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12935200"/>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906736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53719608"/>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798207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7/30/2024</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754558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7/30/2024</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6232601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7/30/2024</a:t>
            </a:fld>
            <a:endParaRPr lang="en-US" dirty="0"/>
          </a:p>
        </p:txBody>
      </p:sp>
      <p:sp>
        <p:nvSpPr>
          <p:cNvPr id="9" name="Footer Placeholder 8"/>
          <p:cNvSpPr>
            <a:spLocks noGrp="1"/>
          </p:cNvSpPr>
          <p:nvPr>
            <p:ph type="ftr" sz="quarter" idx="11"/>
          </p:nvPr>
        </p:nvSpPr>
        <p:spPr/>
        <p:txBody>
          <a:bodyPr/>
          <a:lstStyle/>
          <a:p>
            <a:r>
              <a:rPr lang="en-US" dirty="0"/>
              <a:t>PRESENTATION TITLE</a:t>
            </a:r>
          </a:p>
        </p:txBody>
      </p:sp>
      <p:sp>
        <p:nvSpPr>
          <p:cNvPr id="10" name="Slide Number Placeholder 9"/>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24640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7/30/2024</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429970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
        <p:nvSpPr>
          <p:cNvPr id="6" name="Freeform 5">
            <a:extLst>
              <a:ext uri="{FF2B5EF4-FFF2-40B4-BE49-F238E27FC236}">
                <a16:creationId xmlns:a16="http://schemas.microsoft.com/office/drawing/2014/main" id="{B0E6880B-C47F-822C-50BD-2A83385FAA54}"/>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Object 1">
            <a:extLst>
              <a:ext uri="{FF2B5EF4-FFF2-40B4-BE49-F238E27FC236}">
                <a16:creationId xmlns:a16="http://schemas.microsoft.com/office/drawing/2014/main" id="{149B01FE-A312-2B73-D053-636F484B38F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87531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7/30/2024</a:t>
            </a:fld>
            <a:endParaRPr lang="en-US" dirty="0"/>
          </a:p>
        </p:txBody>
      </p:sp>
      <p:sp>
        <p:nvSpPr>
          <p:cNvPr id="3" name="Footer Placeholder 2"/>
          <p:cNvSpPr>
            <a:spLocks noGrp="1"/>
          </p:cNvSpPr>
          <p:nvPr>
            <p:ph type="ftr" sz="quarter" idx="11"/>
          </p:nvPr>
        </p:nvSpPr>
        <p:spPr/>
        <p:txBody>
          <a:bodyPr/>
          <a:lstStyle/>
          <a:p>
            <a:r>
              <a:rPr lang="en-US" dirty="0"/>
              <a:t>PRESENTATION TITLE</a:t>
            </a:r>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2997096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7/30/2024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PRESENTATION TITLE</a:t>
            </a:r>
          </a:p>
        </p:txBody>
      </p:sp>
      <p:sp>
        <p:nvSpPr>
          <p:cNvPr id="11" name="Slide Number Placeholder 10"/>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683711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7/30/2024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PRESENTATION TITLE</a:t>
            </a:r>
          </a:p>
        </p:txBody>
      </p:sp>
      <p:sp>
        <p:nvSpPr>
          <p:cNvPr id="10" name="Slide Number Placeholder 9"/>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614104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7/30/2024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PRESENTATION TITLE</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802122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 id="2147483701" r:id="rId13"/>
    <p:sldLayoutId id="2147483702" r:id="rId14"/>
    <p:sldLayoutId id="2147483703" r:id="rId15"/>
    <p:sldLayoutId id="2147483705" r:id="rId16"/>
    <p:sldLayoutId id="2147483709" r:id="rId17"/>
    <p:sldLayoutId id="2147483649" r:id="rId18"/>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nserc-crsng.gc.ca/ResearchPortal-PortailDeRecherche/Instructions-Instructions/CGSM_REF-BESCM_REF_eng.asp" TargetMode="External"/><Relationship Id="rId5" Type="http://schemas.openxmlformats.org/officeDocument/2006/relationships/hyperlink" Target="https://www.nserc-crsng.gc.ca/OnlineServices-ServicesEnLigne/instructions/201/ReportAppl_eng.asp" TargetMode="External"/><Relationship Id="rId4" Type="http://schemas.openxmlformats.org/officeDocument/2006/relationships/hyperlink" Target="https://www.sshrc-crsh.gc.ca/funding-financement/instructions/doctoral/letter_of_appraisal_referees-lettre_d_appreciation_repondants-eng.aspx"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sfdora.org/about-dora/" TargetMode="External"/><Relationship Id="rId3" Type="http://schemas.openxmlformats.org/officeDocument/2006/relationships/hyperlink" Target="https://vanier.gc.ca/en/equity_diversity_inclusion-equite_diversite_inclusion.html#details-panel4" TargetMode="External"/><Relationship Id="rId7" Type="http://schemas.openxmlformats.org/officeDocument/2006/relationships/hyperlink" Target="https://www.cihr-irsc.gc.ca/e/50833.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vanier.gc.ca/en/selection_committee_guide-comite_selection_lignes.html#c2.4" TargetMode="External"/><Relationship Id="rId5" Type="http://schemas.openxmlformats.org/officeDocument/2006/relationships/hyperlink" Target="https://vanier.gc.ca/en/bias_tips-prejuges.html" TargetMode="External"/><Relationship Id="rId4" Type="http://schemas.openxmlformats.org/officeDocument/2006/relationships/hyperlink" Target="https://www.chairs-chaires.gc.ca/program-programme/equity-equite/bias/en/" TargetMode="External"/><Relationship Id="rId9" Type="http://schemas.openxmlformats.org/officeDocument/2006/relationships/hyperlink" Target="https://www.canada.ca/en/women-gender-equality/gender-based-analysis-plus/resources/unconscious-bia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mailto:graduatefinance@trentu.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2A9291-55AD-4DDC-8735-1BA5A1C98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8315D2-7F57-AF2A-38D7-558098789073}"/>
              </a:ext>
            </a:extLst>
          </p:cNvPr>
          <p:cNvSpPr>
            <a:spLocks noGrp="1"/>
          </p:cNvSpPr>
          <p:nvPr>
            <p:ph type="title"/>
          </p:nvPr>
        </p:nvSpPr>
        <p:spPr>
          <a:xfrm>
            <a:off x="1752600" y="2542604"/>
            <a:ext cx="8686800" cy="1772793"/>
          </a:xfrm>
          <a:solidFill>
            <a:srgbClr val="FFFFFF"/>
          </a:solidFill>
          <a:ln>
            <a:solidFill>
              <a:srgbClr val="404040"/>
            </a:solidFill>
          </a:ln>
        </p:spPr>
        <p:txBody>
          <a:bodyPr vert="horz" wrap="square" lIns="274320" tIns="182880" rIns="274320" bIns="182880" rtlCol="0" anchorCtr="1">
            <a:normAutofit/>
          </a:bodyPr>
          <a:lstStyle/>
          <a:p>
            <a:r>
              <a:rPr lang="en-US" sz="3400" kern="1200" cap="all" spc="200" baseline="0" dirty="0">
                <a:latin typeface="+mj-lt"/>
                <a:ea typeface="+mj-ea"/>
                <a:cs typeface="+mj-cs"/>
              </a:rPr>
              <a:t>Faculty</a:t>
            </a:r>
            <a:r>
              <a:rPr lang="en-US" sz="3400" kern="1200" cap="all" spc="200" dirty="0">
                <a:latin typeface="+mj-lt"/>
                <a:ea typeface="+mj-ea"/>
                <a:cs typeface="+mj-cs"/>
              </a:rPr>
              <a:t> guide: </a:t>
            </a:r>
            <a:r>
              <a:rPr lang="en-US" sz="3400" kern="1200" cap="all" spc="200" baseline="0" dirty="0">
                <a:latin typeface="+mj-lt"/>
                <a:ea typeface="+mj-ea"/>
                <a:cs typeface="+mj-cs"/>
              </a:rPr>
              <a:t>Writing </a:t>
            </a:r>
            <a:br>
              <a:rPr lang="en-US" sz="3400" kern="1200" cap="all" spc="200" baseline="0" dirty="0">
                <a:latin typeface="+mj-lt"/>
                <a:ea typeface="+mj-ea"/>
                <a:cs typeface="+mj-cs"/>
              </a:rPr>
            </a:br>
            <a:r>
              <a:rPr lang="en-US" sz="3400" kern="1200" cap="all" spc="200" baseline="0" dirty="0">
                <a:latin typeface="+mj-lt"/>
                <a:ea typeface="+mj-ea"/>
                <a:cs typeface="+mj-cs"/>
              </a:rPr>
              <a:t>Letters of Recommendation</a:t>
            </a:r>
            <a:br>
              <a:rPr lang="en-US" sz="3400" kern="1200" cap="all" spc="200" baseline="0" dirty="0">
                <a:latin typeface="+mj-lt"/>
                <a:ea typeface="+mj-ea"/>
                <a:cs typeface="+mj-cs"/>
              </a:rPr>
            </a:br>
            <a:r>
              <a:rPr lang="en-US" sz="3400" kern="1200" cap="all" spc="200" baseline="0" dirty="0">
                <a:latin typeface="+mj-lt"/>
                <a:ea typeface="+mj-ea"/>
                <a:cs typeface="+mj-cs"/>
              </a:rPr>
              <a:t> for</a:t>
            </a:r>
            <a:r>
              <a:rPr lang="en-US" sz="3400" kern="1200" cap="all" spc="200" dirty="0">
                <a:latin typeface="+mj-lt"/>
                <a:ea typeface="+mj-ea"/>
                <a:cs typeface="+mj-cs"/>
              </a:rPr>
              <a:t> Scholarship Applications</a:t>
            </a:r>
            <a:endParaRPr lang="en-US" sz="3400" kern="1200" cap="all" spc="200" baseline="0" dirty="0">
              <a:latin typeface="+mj-lt"/>
              <a:ea typeface="+mj-ea"/>
              <a:cs typeface="+mj-cs"/>
            </a:endParaRPr>
          </a:p>
        </p:txBody>
      </p:sp>
    </p:spTree>
    <p:extLst>
      <p:ext uri="{BB962C8B-B14F-4D97-AF65-F5344CB8AC3E}">
        <p14:creationId xmlns:p14="http://schemas.microsoft.com/office/powerpoint/2010/main" val="342140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6229977" y="121299"/>
            <a:ext cx="5787851" cy="690464"/>
          </a:xfrm>
        </p:spPr>
        <p:txBody>
          <a:bodyPr vert="horz" lIns="182880" tIns="182880" rIns="182880" bIns="182880" rtlCol="0" anchor="ctr">
            <a:normAutofit fontScale="90000"/>
          </a:bodyPr>
          <a:lstStyle/>
          <a:p>
            <a:r>
              <a:rPr lang="en-US" sz="2400" dirty="0"/>
              <a:t>Best Practices Summary</a:t>
            </a:r>
          </a:p>
        </p:txBody>
      </p:sp>
      <p:pic>
        <p:nvPicPr>
          <p:cNvPr id="12" name="Picture Placeholder 11">
            <a:extLst>
              <a:ext uri="{FF2B5EF4-FFF2-40B4-BE49-F238E27FC236}">
                <a16:creationId xmlns:a16="http://schemas.microsoft.com/office/drawing/2014/main" id="{305341A4-1B00-C8F4-5862-79A826C75023}"/>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a:stretch/>
        </p:blipFill>
        <p:spPr>
          <a:xfrm>
            <a:off x="0" y="10"/>
            <a:ext cx="4657325" cy="6857990"/>
          </a:xfrm>
          <a:prstGeom prst="rect">
            <a:avLst/>
          </a:prstGeom>
        </p:spPr>
      </p:pic>
      <p:sp>
        <p:nvSpPr>
          <p:cNvPr id="7" name="Content Placeholder 6">
            <a:extLst>
              <a:ext uri="{FF2B5EF4-FFF2-40B4-BE49-F238E27FC236}">
                <a16:creationId xmlns:a16="http://schemas.microsoft.com/office/drawing/2014/main" id="{2154EB2D-151D-8CAF-A2D2-A88039128C9E}"/>
              </a:ext>
            </a:extLst>
          </p:cNvPr>
          <p:cNvSpPr>
            <a:spLocks noGrp="1"/>
          </p:cNvSpPr>
          <p:nvPr>
            <p:ph type="body" sz="half" idx="2"/>
          </p:nvPr>
        </p:nvSpPr>
        <p:spPr>
          <a:xfrm>
            <a:off x="6229977" y="1035697"/>
            <a:ext cx="5787851" cy="5570375"/>
          </a:xfrm>
        </p:spPr>
        <p:txBody>
          <a:bodyPr vert="horz" lIns="91440" tIns="45720" rIns="91440" bIns="45720" rtlCol="0">
            <a:normAutofit fontScale="25000" lnSpcReduction="20000"/>
          </a:bodyPr>
          <a:lstStyle/>
          <a:p>
            <a:pPr algn="l"/>
            <a:endParaRPr lang="en-US"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rPr>
              <a:t>Ensure to include information that is relevant to the selection criteria (i.e. do not include information related to ethnicity, age, hobbies, marital status, parental responsibilities, religion, disability or financial need).</a:t>
            </a:r>
          </a:p>
          <a:p>
            <a:pPr marL="285750" indent="-285750" algn="l">
              <a:lnSpc>
                <a:spcPct val="120000"/>
              </a:lnSpc>
              <a:spcBef>
                <a:spcPts val="0"/>
              </a:spcBef>
              <a:buFont typeface="Arial" panose="020B0604020202020204" pitchFamily="34" charset="0"/>
              <a:buChar char="•"/>
            </a:pPr>
            <a:endParaRPr lang="en-US" sz="6000"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rPr>
              <a:t>Support your points by providing specific examples of accomplishments where possible. Use superlative descriptors (i.e. excellent, outstanding) judiciously and ensure to support with evidence when used.</a:t>
            </a:r>
          </a:p>
          <a:p>
            <a:pPr marL="285750" indent="-285750" algn="l">
              <a:lnSpc>
                <a:spcPct val="120000"/>
              </a:lnSpc>
              <a:spcBef>
                <a:spcPts val="0"/>
              </a:spcBef>
              <a:buFont typeface="Arial" panose="020B0604020202020204" pitchFamily="34" charset="0"/>
              <a:buChar char="•"/>
            </a:pPr>
            <a:endParaRPr lang="en-US" sz="6000"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rPr>
              <a:t>Use caution when sharing personal information about the applicant, the applicant must have granted their consent, and if including personal details, they must be relevant to the application.  It may be strategic to include personal information within your letter of support to explain academic delays or interruptions and ensure you have the applicant’s consent.  </a:t>
            </a:r>
          </a:p>
          <a:p>
            <a:pPr marL="285750" indent="-285750" algn="l">
              <a:lnSpc>
                <a:spcPct val="120000"/>
              </a:lnSpc>
              <a:spcBef>
                <a:spcPts val="0"/>
              </a:spcBef>
              <a:buFont typeface="Arial" panose="020B0604020202020204" pitchFamily="34" charset="0"/>
              <a:buChar char="•"/>
            </a:pPr>
            <a:endParaRPr lang="en-US" sz="6000"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rPr>
              <a:t>Avoid words or sentences that reflect your personal opinions of matters not relevant to the scholarship competition.</a:t>
            </a:r>
          </a:p>
          <a:p>
            <a:pPr algn="l">
              <a:lnSpc>
                <a:spcPct val="120000"/>
              </a:lnSpc>
              <a:spcBef>
                <a:spcPts val="0"/>
              </a:spcBef>
            </a:pPr>
            <a:endParaRPr lang="en-US" sz="6000"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hlinkClick r:id="rId4"/>
              </a:rPr>
              <a:t>SSHRC Instructions Letter of Appraisal </a:t>
            </a:r>
            <a:endParaRPr lang="en-US" sz="6000"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hlinkClick r:id="rId5"/>
              </a:rPr>
              <a:t>NSERC – Instructions for completing a report on the applicants – form 201</a:t>
            </a:r>
            <a:endParaRPr lang="en-US" sz="6000"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hlinkClick r:id="rId6"/>
              </a:rPr>
              <a:t>CGS M – Instructions for Reference Assessment form</a:t>
            </a:r>
            <a:endParaRPr lang="en-US" sz="6000" dirty="0">
              <a:solidFill>
                <a:schemeClr val="tx1">
                  <a:lumMod val="85000"/>
                  <a:lumOff val="15000"/>
                </a:schemeClr>
              </a:solidFill>
            </a:endParaRPr>
          </a:p>
          <a:p>
            <a:pPr algn="l">
              <a:lnSpc>
                <a:spcPct val="170000"/>
              </a:lnSpc>
            </a:pPr>
            <a:endParaRPr lang="en-US" sz="3500" dirty="0">
              <a:solidFill>
                <a:schemeClr val="tx1">
                  <a:lumMod val="85000"/>
                  <a:lumOff val="15000"/>
                </a:schemeClr>
              </a:solidFill>
            </a:endParaRPr>
          </a:p>
        </p:txBody>
      </p:sp>
    </p:spTree>
    <p:extLst>
      <p:ext uri="{BB962C8B-B14F-4D97-AF65-F5344CB8AC3E}">
        <p14:creationId xmlns:p14="http://schemas.microsoft.com/office/powerpoint/2010/main" val="119822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2231136" y="263354"/>
            <a:ext cx="7729728" cy="1188720"/>
          </a:xfrm>
          <a:solidFill>
            <a:srgbClr val="FFFFFF"/>
          </a:solidFill>
        </p:spPr>
        <p:txBody>
          <a:bodyPr vert="horz" lIns="182880" tIns="182880" rIns="182880" bIns="182880" rtlCol="0" anchor="ctr">
            <a:normAutofit/>
          </a:bodyPr>
          <a:lstStyle/>
          <a:p>
            <a:r>
              <a:rPr lang="en-US" dirty="0"/>
              <a:t>Unconscious Bias </a:t>
            </a:r>
            <a:endParaRPr lang="en-US" kern="1200" cap="all" spc="200" baseline="0" dirty="0">
              <a:solidFill>
                <a:srgbClr val="262626"/>
              </a:solidFill>
              <a:latin typeface="+mj-lt"/>
              <a:ea typeface="+mj-ea"/>
              <a:cs typeface="+mj-cs"/>
            </a:endParaRPr>
          </a:p>
        </p:txBody>
      </p:sp>
      <p:sp>
        <p:nvSpPr>
          <p:cNvPr id="7" name="TextBox 6">
            <a:extLst>
              <a:ext uri="{FF2B5EF4-FFF2-40B4-BE49-F238E27FC236}">
                <a16:creationId xmlns:a16="http://schemas.microsoft.com/office/drawing/2014/main" id="{9B220BA9-12FD-705B-6A79-C8D2DC73AEA7}"/>
              </a:ext>
            </a:extLst>
          </p:cNvPr>
          <p:cNvSpPr txBox="1"/>
          <p:nvPr/>
        </p:nvSpPr>
        <p:spPr>
          <a:xfrm>
            <a:off x="1249680" y="1639526"/>
            <a:ext cx="9692640" cy="3693319"/>
          </a:xfrm>
          <a:prstGeom prst="rect">
            <a:avLst/>
          </a:prstGeom>
          <a:noFill/>
        </p:spPr>
        <p:txBody>
          <a:bodyPr wrap="square">
            <a:spAutoFit/>
          </a:bodyPr>
          <a:lstStyle/>
          <a:p>
            <a:pPr algn="l"/>
            <a:r>
              <a:rPr lang="en-US" dirty="0">
                <a:solidFill>
                  <a:schemeClr val="tx1">
                    <a:lumMod val="85000"/>
                    <a:lumOff val="15000"/>
                  </a:schemeClr>
                </a:solidFill>
              </a:rPr>
              <a:t>Scholarship opportunities within the research-funding ecosystem are guided by a commitment to promoting equity, diversity and inclusion to ensure equitable access.  </a:t>
            </a:r>
          </a:p>
          <a:p>
            <a:pPr algn="l"/>
            <a:endParaRPr lang="en-US" dirty="0">
              <a:solidFill>
                <a:schemeClr val="tx1">
                  <a:lumMod val="85000"/>
                  <a:lumOff val="15000"/>
                </a:schemeClr>
              </a:solidFill>
            </a:endParaRPr>
          </a:p>
          <a:p>
            <a:pPr algn="l"/>
            <a:r>
              <a:rPr lang="en-US" dirty="0">
                <a:solidFill>
                  <a:schemeClr val="tx1">
                    <a:lumMod val="85000"/>
                    <a:lumOff val="15000"/>
                  </a:schemeClr>
                </a:solidFill>
              </a:rPr>
              <a:t>Tri-Council has curated a </a:t>
            </a:r>
            <a:r>
              <a:rPr lang="en-US" dirty="0">
                <a:solidFill>
                  <a:schemeClr val="tx1">
                    <a:lumMod val="85000"/>
                    <a:lumOff val="15000"/>
                  </a:schemeClr>
                </a:solidFill>
                <a:hlinkClick r:id="rId3"/>
              </a:rPr>
              <a:t>list of resources </a:t>
            </a:r>
            <a:r>
              <a:rPr lang="en-US" dirty="0">
                <a:solidFill>
                  <a:schemeClr val="tx1">
                    <a:lumMod val="85000"/>
                    <a:lumOff val="15000"/>
                  </a:schemeClr>
                </a:solidFill>
              </a:rPr>
              <a:t>for selection committee members and valuable resources to review prior to writing reports on applicants, letters of reference, or letters of appraisal</a:t>
            </a:r>
          </a:p>
          <a:p>
            <a:pPr algn="l"/>
            <a:endParaRPr lang="en-US" dirty="0">
              <a:solidFill>
                <a:schemeClr val="tx1">
                  <a:lumMod val="85000"/>
                  <a:lumOff val="15000"/>
                </a:schemeClr>
              </a:solidFill>
            </a:endParaRPr>
          </a:p>
          <a:p>
            <a:pPr marL="285750" indent="-285750" algn="l">
              <a:buFont typeface="Arial" panose="020B0604020202020204" pitchFamily="34" charset="0"/>
              <a:buChar char="•"/>
            </a:pPr>
            <a:r>
              <a:rPr lang="en-US" dirty="0">
                <a:solidFill>
                  <a:schemeClr val="tx1">
                    <a:lumMod val="85000"/>
                    <a:lumOff val="15000"/>
                  </a:schemeClr>
                </a:solidFill>
                <a:hlinkClick r:id="rId4"/>
              </a:rPr>
              <a:t>Unconscious bias training module </a:t>
            </a:r>
            <a:endParaRPr lang="en-US" dirty="0">
              <a:solidFill>
                <a:schemeClr val="tx1">
                  <a:lumMod val="85000"/>
                  <a:lumOff val="15000"/>
                </a:schemeClr>
              </a:solidFill>
            </a:endParaRPr>
          </a:p>
          <a:p>
            <a:pPr marL="285750" indent="-285750" algn="l">
              <a:buFont typeface="Arial" panose="020B0604020202020204" pitchFamily="34" charset="0"/>
              <a:buChar char="•"/>
            </a:pPr>
            <a:r>
              <a:rPr lang="en-US" dirty="0">
                <a:solidFill>
                  <a:schemeClr val="tx1">
                    <a:lumMod val="85000"/>
                    <a:lumOff val="15000"/>
                  </a:schemeClr>
                </a:solidFill>
                <a:hlinkClick r:id="rId5"/>
              </a:rPr>
              <a:t>Reducing bias in the Review Process</a:t>
            </a:r>
            <a:r>
              <a:rPr lang="en-US" dirty="0">
                <a:solidFill>
                  <a:schemeClr val="tx1">
                    <a:lumMod val="85000"/>
                    <a:lumOff val="15000"/>
                  </a:schemeClr>
                </a:solidFill>
              </a:rPr>
              <a:t> (specific to writing review)</a:t>
            </a:r>
          </a:p>
          <a:p>
            <a:pPr marL="285750" indent="-285750" algn="l">
              <a:buFont typeface="Arial" panose="020B0604020202020204" pitchFamily="34" charset="0"/>
              <a:buChar char="•"/>
            </a:pPr>
            <a:r>
              <a:rPr lang="en-US" dirty="0">
                <a:solidFill>
                  <a:schemeClr val="tx1">
                    <a:lumMod val="85000"/>
                    <a:lumOff val="15000"/>
                  </a:schemeClr>
                </a:solidFill>
                <a:hlinkClick r:id="rId6"/>
              </a:rPr>
              <a:t>Selection Committee Guide – Gender-neutral and gender-inclusive language in reviews</a:t>
            </a:r>
            <a:endParaRPr lang="en-US" dirty="0">
              <a:solidFill>
                <a:schemeClr val="tx1">
                  <a:lumMod val="85000"/>
                  <a:lumOff val="15000"/>
                </a:schemeClr>
              </a:solidFill>
            </a:endParaRPr>
          </a:p>
          <a:p>
            <a:pPr marL="285750" indent="-285750" algn="l">
              <a:buFont typeface="Arial" panose="020B0604020202020204" pitchFamily="34" charset="0"/>
              <a:buChar char="•"/>
            </a:pPr>
            <a:r>
              <a:rPr lang="en-US" dirty="0">
                <a:solidFill>
                  <a:schemeClr val="tx1">
                    <a:lumMod val="85000"/>
                    <a:lumOff val="15000"/>
                  </a:schemeClr>
                </a:solidFill>
                <a:hlinkClick r:id="rId7"/>
              </a:rPr>
              <a:t>CIHR – Sex, Gender &amp; Health Research</a:t>
            </a:r>
            <a:endParaRPr lang="en-US" dirty="0">
              <a:solidFill>
                <a:schemeClr val="tx1">
                  <a:lumMod val="85000"/>
                  <a:lumOff val="15000"/>
                </a:schemeClr>
              </a:solidFill>
            </a:endParaRPr>
          </a:p>
          <a:p>
            <a:pPr marL="285750" indent="-285750" algn="l">
              <a:buFont typeface="Arial" panose="020B0604020202020204" pitchFamily="34" charset="0"/>
              <a:buChar char="•"/>
            </a:pPr>
            <a:r>
              <a:rPr lang="en-US" dirty="0">
                <a:solidFill>
                  <a:schemeClr val="tx1">
                    <a:lumMod val="85000"/>
                    <a:lumOff val="15000"/>
                  </a:schemeClr>
                </a:solidFill>
                <a:hlinkClick r:id="rId8"/>
              </a:rPr>
              <a:t>San Francisco Declaration on Research Assessment</a:t>
            </a:r>
            <a:endParaRPr lang="en-US" dirty="0">
              <a:solidFill>
                <a:schemeClr val="tx1">
                  <a:lumMod val="85000"/>
                  <a:lumOff val="15000"/>
                </a:schemeClr>
              </a:solidFill>
            </a:endParaRPr>
          </a:p>
          <a:p>
            <a:pPr marL="285750" indent="-285750" algn="l">
              <a:buFont typeface="Arial" panose="020B0604020202020204" pitchFamily="34" charset="0"/>
              <a:buChar char="•"/>
            </a:pPr>
            <a:r>
              <a:rPr lang="en-US" dirty="0">
                <a:solidFill>
                  <a:schemeClr val="tx1">
                    <a:lumMod val="85000"/>
                    <a:lumOff val="15000"/>
                  </a:schemeClr>
                </a:solidFill>
                <a:hlinkClick r:id="rId9"/>
              </a:rPr>
              <a:t>Status of Women Canada’s Unconscious Bias – Additional Resources webpage</a:t>
            </a:r>
            <a:endParaRPr lang="en-US" dirty="0">
              <a:solidFill>
                <a:schemeClr val="tx1">
                  <a:lumMod val="85000"/>
                  <a:lumOff val="15000"/>
                </a:schemeClr>
              </a:solidFill>
            </a:endParaRPr>
          </a:p>
          <a:p>
            <a:pPr marL="285750" indent="-285750" algn="l">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46583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766087" y="673239"/>
            <a:ext cx="5925310" cy="1089580"/>
          </a:xfrm>
        </p:spPr>
        <p:txBody>
          <a:bodyPr vert="horz" lIns="182880" tIns="182880" rIns="182880" bIns="182880" rtlCol="0" anchor="ctr">
            <a:normAutofit/>
          </a:bodyPr>
          <a:lstStyle/>
          <a:p>
            <a:r>
              <a:rPr lang="en-US" sz="2400" dirty="0"/>
              <a:t>Quick Tips</a:t>
            </a:r>
          </a:p>
        </p:txBody>
      </p:sp>
      <p:sp>
        <p:nvSpPr>
          <p:cNvPr id="6" name="Content Placeholder 5">
            <a:extLst>
              <a:ext uri="{FF2B5EF4-FFF2-40B4-BE49-F238E27FC236}">
                <a16:creationId xmlns:a16="http://schemas.microsoft.com/office/drawing/2014/main" id="{7FFB6889-1233-D7D4-AD91-4E278C7AF914}"/>
              </a:ext>
            </a:extLst>
          </p:cNvPr>
          <p:cNvSpPr>
            <a:spLocks noGrp="1"/>
          </p:cNvSpPr>
          <p:nvPr>
            <p:ph sz="quarter" idx="18"/>
          </p:nvPr>
        </p:nvSpPr>
        <p:spPr>
          <a:xfrm>
            <a:off x="804672" y="1946495"/>
            <a:ext cx="5925310" cy="4645224"/>
          </a:xfrm>
        </p:spPr>
        <p:txBody>
          <a:bodyPr vert="horz" lIns="91440" tIns="45720" rIns="91440" bIns="45720" rtlCol="0">
            <a:normAutofit/>
          </a:bodyPr>
          <a:lstStyle/>
          <a:p>
            <a:pPr>
              <a:lnSpc>
                <a:spcPct val="90000"/>
              </a:lnSpc>
              <a:spcAft>
                <a:spcPts val="600"/>
              </a:spcAft>
            </a:pPr>
            <a:r>
              <a:rPr lang="en-US" sz="1700" dirty="0"/>
              <a:t>It is acceptable to not agree to provide a reference for an applicant for a variety of reasons, i.e. out of country, on a sabbatical, inundated with requests for references for same competition, or you are not sufficiently familiar with the applicant’s research of abilities. </a:t>
            </a:r>
          </a:p>
          <a:p>
            <a:pPr>
              <a:lnSpc>
                <a:spcPct val="90000"/>
              </a:lnSpc>
              <a:spcAft>
                <a:spcPts val="600"/>
              </a:spcAft>
            </a:pPr>
            <a:r>
              <a:rPr lang="en-US" sz="1700" dirty="0"/>
              <a:t>Consider whether your letter unintentionally includes gaps, or doubt-raising, negative or unexplained statements i.e. “might make a strong leader” versus “is an established leader”.</a:t>
            </a:r>
          </a:p>
          <a:p>
            <a:pPr>
              <a:lnSpc>
                <a:spcPct val="90000"/>
              </a:lnSpc>
              <a:spcAft>
                <a:spcPts val="600"/>
              </a:spcAft>
            </a:pPr>
            <a:r>
              <a:rPr lang="en-US" sz="1700" dirty="0"/>
              <a:t>Avoid using stereotypical adjectives when describing character and skills, especially when providing a letter for a woman (e.g. avoid words like nice, kind, agreeable, sympathetic, compassionate, selfless, warm). </a:t>
            </a:r>
          </a:p>
          <a:p>
            <a:pPr>
              <a:lnSpc>
                <a:spcPct val="90000"/>
              </a:lnSpc>
              <a:spcAft>
                <a:spcPts val="600"/>
              </a:spcAft>
            </a:pPr>
            <a:r>
              <a:rPr lang="en-US" sz="1700" dirty="0"/>
              <a:t>Referees are encouraged to use inclusive language, i.e. the applicant or “they” instead of he/she, or use the nominee’s formal title and surname instead for their first name.</a:t>
            </a:r>
          </a:p>
          <a:p>
            <a:pPr indent="-228600">
              <a:lnSpc>
                <a:spcPct val="90000"/>
              </a:lnSpc>
              <a:spcAft>
                <a:spcPts val="600"/>
              </a:spcAft>
              <a:buFont typeface="Arial" panose="020B0604020202020204" pitchFamily="34" charset="0"/>
              <a:buChar char="•"/>
            </a:pPr>
            <a:endParaRPr lang="en-US" sz="1300" dirty="0"/>
          </a:p>
        </p:txBody>
      </p:sp>
      <p:pic>
        <p:nvPicPr>
          <p:cNvPr id="15" name="Picture 14">
            <a:extLst>
              <a:ext uri="{FF2B5EF4-FFF2-40B4-BE49-F238E27FC236}">
                <a16:creationId xmlns:a16="http://schemas.microsoft.com/office/drawing/2014/main" id="{87AA8FC3-2BF7-BE94-DEDA-07C1AA2B22ED}"/>
              </a:ext>
              <a:ext uri="{C183D7F6-B498-43B3-948B-1728B52AA6E4}">
                <adec:decorative xmlns:adec="http://schemas.microsoft.com/office/drawing/2017/decorative" val="1"/>
              </a:ext>
            </a:extLst>
          </p:cNvPr>
          <p:cNvPicPr>
            <a:picLocks noChangeAspect="1"/>
          </p:cNvPicPr>
          <p:nvPr/>
        </p:nvPicPr>
        <p:blipFill>
          <a:blip r:embed="rId3"/>
          <a:srcRect l="24283" r="30386" b="-1"/>
          <a:stretch/>
        </p:blipFill>
        <p:spPr>
          <a:xfrm>
            <a:off x="7534654" y="10"/>
            <a:ext cx="4657345" cy="6857990"/>
          </a:xfrm>
          <a:prstGeom prst="rect">
            <a:avLst/>
          </a:prstGeom>
        </p:spPr>
      </p:pic>
      <p:sp>
        <p:nvSpPr>
          <p:cNvPr id="11" name="Text Placeholder 4">
            <a:extLst>
              <a:ext uri="{FF2B5EF4-FFF2-40B4-BE49-F238E27FC236}">
                <a16:creationId xmlns:a16="http://schemas.microsoft.com/office/drawing/2014/main" id="{F85AE87B-E37F-614C-6EE5-D03C01018C99}"/>
              </a:ext>
              <a:ext uri="{C183D7F6-B498-43B3-948B-1728B52AA6E4}">
                <adec:decorative xmlns:adec="http://schemas.microsoft.com/office/drawing/2017/decorative" val="1"/>
              </a:ext>
            </a:extLst>
          </p:cNvPr>
          <p:cNvSpPr>
            <a:spLocks/>
          </p:cNvSpPr>
          <p:nvPr/>
        </p:nvSpPr>
        <p:spPr>
          <a:xfrm>
            <a:off x="8639435" y="2019049"/>
            <a:ext cx="2587365" cy="2819901"/>
          </a:xfrm>
          <a:prstGeom prst="rect">
            <a:avLst/>
          </a:prstGeom>
        </p:spPr>
        <p:txBody>
          <a:bodyPr/>
          <a:lstStyle/>
          <a:p>
            <a:pPr>
              <a:spcAft>
                <a:spcPts val="600"/>
              </a:spcAft>
            </a:pPr>
            <a:endParaRPr lang="en-US" dirty="0"/>
          </a:p>
        </p:txBody>
      </p:sp>
    </p:spTree>
    <p:extLst>
      <p:ext uri="{BB962C8B-B14F-4D97-AF65-F5344CB8AC3E}">
        <p14:creationId xmlns:p14="http://schemas.microsoft.com/office/powerpoint/2010/main" val="359155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27A5B79-7DB5-B300-69B4-E6D8C6DCE8F9}"/>
              </a:ext>
              <a:ext uri="{C183D7F6-B498-43B3-948B-1728B52AA6E4}">
                <adec:decorative xmlns:adec="http://schemas.microsoft.com/office/drawing/2017/decorative" val="1"/>
              </a:ext>
            </a:extLst>
          </p:cNvPr>
          <p:cNvPicPr>
            <a:picLocks noChangeAspect="1"/>
          </p:cNvPicPr>
          <p:nvPr/>
        </p:nvPicPr>
        <p:blipFill>
          <a:blip r:embed="rId3"/>
          <a:srcRect t="23893" b="23893"/>
          <a:stretch/>
        </p:blipFill>
        <p:spPr>
          <a:xfrm>
            <a:off x="20" y="10"/>
            <a:ext cx="12191980" cy="4242806"/>
          </a:xfrm>
          <a:prstGeom prst="rect">
            <a:avLst/>
          </a:prstGeom>
          <a:solidFill>
            <a:schemeClr val="bg1">
              <a:lumMod val="95000"/>
            </a:schemeClr>
          </a:solidFill>
        </p:spPr>
      </p:pic>
      <p:sp>
        <p:nvSpPr>
          <p:cNvPr id="28" name="Title 27">
            <a:extLst>
              <a:ext uri="{FF2B5EF4-FFF2-40B4-BE49-F238E27FC236}">
                <a16:creationId xmlns:a16="http://schemas.microsoft.com/office/drawing/2014/main" id="{BCA027E7-F7D6-7604-8C75-8A13D80CC67A}"/>
              </a:ext>
            </a:extLst>
          </p:cNvPr>
          <p:cNvSpPr>
            <a:spLocks noGrp="1"/>
          </p:cNvSpPr>
          <p:nvPr>
            <p:ph type="title"/>
          </p:nvPr>
        </p:nvSpPr>
        <p:spPr>
          <a:xfrm>
            <a:off x="171561" y="4635807"/>
            <a:ext cx="5188379" cy="1645759"/>
          </a:xfrm>
        </p:spPr>
        <p:txBody>
          <a:bodyPr vert="horz" lIns="274320" tIns="182880" rIns="274320" bIns="182880" rtlCol="0" anchor="ctr" anchorCtr="1">
            <a:normAutofit/>
          </a:bodyPr>
          <a:lstStyle/>
          <a:p>
            <a:pPr algn="l"/>
            <a:r>
              <a:rPr lang="en-US" sz="1600" dirty="0">
                <a:solidFill>
                  <a:schemeClr val="tx1"/>
                </a:solidFill>
              </a:rPr>
              <a:t>School of Graduate Studies</a:t>
            </a:r>
            <a:br>
              <a:rPr lang="en-US" sz="1600" dirty="0">
                <a:solidFill>
                  <a:schemeClr val="tx1"/>
                </a:solidFill>
              </a:rPr>
            </a:br>
            <a:r>
              <a:rPr lang="en-US" sz="1600" dirty="0">
                <a:solidFill>
                  <a:schemeClr val="tx1"/>
                </a:solidFill>
              </a:rPr>
              <a:t>Blackburn Hall, Suite 115</a:t>
            </a:r>
            <a:br>
              <a:rPr lang="en-US" sz="1600" dirty="0">
                <a:solidFill>
                  <a:schemeClr val="tx1"/>
                </a:solidFill>
              </a:rPr>
            </a:br>
            <a:r>
              <a:rPr lang="en-US" sz="1600" dirty="0">
                <a:solidFill>
                  <a:schemeClr val="tx1"/>
                </a:solidFill>
              </a:rPr>
              <a:t>All financial inquires direct to</a:t>
            </a:r>
            <a:r>
              <a:rPr lang="en-US" sz="1500" dirty="0">
                <a:solidFill>
                  <a:schemeClr val="tx1"/>
                </a:solidFill>
              </a:rPr>
              <a:t>: </a:t>
            </a:r>
            <a:r>
              <a:rPr lang="en-US" sz="1500" cap="none" dirty="0">
                <a:solidFill>
                  <a:schemeClr val="tx1"/>
                </a:solidFill>
                <a:hlinkClick r:id="rId4">
                  <a:extLst>
                    <a:ext uri="{A12FA001-AC4F-418D-AE19-62706E023703}">
                      <ahyp:hlinkClr xmlns:ahyp="http://schemas.microsoft.com/office/drawing/2018/hyperlinkcolor" val="tx"/>
                    </a:ext>
                  </a:extLst>
                </a:hlinkClick>
              </a:rPr>
              <a:t>graduatefinance@trentu.ca</a:t>
            </a:r>
            <a:br>
              <a:rPr lang="en-US" sz="1500" dirty="0">
                <a:solidFill>
                  <a:schemeClr val="tx1"/>
                </a:solidFill>
              </a:rPr>
            </a:br>
            <a:endParaRPr lang="en-US" sz="1500" dirty="0">
              <a:solidFill>
                <a:schemeClr val="tx1"/>
              </a:solidFill>
            </a:endParaRPr>
          </a:p>
        </p:txBody>
      </p:sp>
    </p:spTree>
    <p:extLst>
      <p:ext uri="{BB962C8B-B14F-4D97-AF65-F5344CB8AC3E}">
        <p14:creationId xmlns:p14="http://schemas.microsoft.com/office/powerpoint/2010/main" val="378450595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3.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TM10001115[[fn=Parcel]]</Template>
  <TotalTime>935</TotalTime>
  <Words>494</Words>
  <Application>Microsoft Office PowerPoint</Application>
  <PresentationFormat>Widescreen</PresentationFormat>
  <Paragraphs>36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MT</vt:lpstr>
      <vt:lpstr>Parcel</vt:lpstr>
      <vt:lpstr>Faculty guide: Writing  Letters of Recommendation  for Scholarship Applications</vt:lpstr>
      <vt:lpstr>Best Practices Summary</vt:lpstr>
      <vt:lpstr>Unconscious Bias </vt:lpstr>
      <vt:lpstr>Quick Tips</vt:lpstr>
      <vt:lpstr>School of Graduate Studies Blackburn Hall, Suite 115 All financial inquires direct to: graduatefinance@trentu.ca </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Rennie</dc:creator>
  <cp:lastModifiedBy>Rachel Bannon</cp:lastModifiedBy>
  <cp:revision>14</cp:revision>
  <dcterms:created xsi:type="dcterms:W3CDTF">2024-07-08T15:53:07Z</dcterms:created>
  <dcterms:modified xsi:type="dcterms:W3CDTF">2024-07-30T14:56:14Z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