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710" r:id="rId5"/>
  </p:sldMasterIdLst>
  <p:notesMasterIdLst>
    <p:notesMasterId r:id="rId26"/>
  </p:notesMasterIdLst>
  <p:handoutMasterIdLst>
    <p:handoutMasterId r:id="rId27"/>
  </p:handoutMasterIdLst>
  <p:sldIdLst>
    <p:sldId id="314" r:id="rId6"/>
    <p:sldId id="343" r:id="rId7"/>
    <p:sldId id="322" r:id="rId8"/>
    <p:sldId id="341" r:id="rId9"/>
    <p:sldId id="374" r:id="rId10"/>
    <p:sldId id="387" r:id="rId11"/>
    <p:sldId id="361" r:id="rId12"/>
    <p:sldId id="378" r:id="rId13"/>
    <p:sldId id="382" r:id="rId14"/>
    <p:sldId id="360" r:id="rId15"/>
    <p:sldId id="388" r:id="rId16"/>
    <p:sldId id="365" r:id="rId17"/>
    <p:sldId id="366" r:id="rId18"/>
    <p:sldId id="356" r:id="rId19"/>
    <p:sldId id="379" r:id="rId20"/>
    <p:sldId id="368" r:id="rId21"/>
    <p:sldId id="380" r:id="rId22"/>
    <p:sldId id="386" r:id="rId23"/>
    <p:sldId id="372" r:id="rId24"/>
    <p:sldId id="33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155"/>
    <a:srgbClr val="4C6F7C"/>
    <a:srgbClr val="F6F7FF"/>
    <a:srgbClr val="D3DDFE"/>
    <a:srgbClr val="D4DDFE"/>
    <a:srgbClr val="D5DEFF"/>
    <a:srgbClr val="DBDCE5"/>
    <a:srgbClr val="F0F1FB"/>
    <a:srgbClr val="DFE1F6"/>
    <a:srgbClr val="EEEFF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79383" autoAdjust="0"/>
  </p:normalViewPr>
  <p:slideViewPr>
    <p:cSldViewPr snapToGrid="0">
      <p:cViewPr varScale="1">
        <p:scale>
          <a:sx n="88" d="100"/>
          <a:sy n="88" d="100"/>
        </p:scale>
        <p:origin x="1182" y="96"/>
      </p:cViewPr>
      <p:guideLst>
        <p:guide orient="horz" pos="1416"/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2055-8DBD-6042-92AC-66DE479F90DE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EE50A-AB77-49BE-9076-23C4C8D08BB2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9883-B744-4FDD-8623-D69A66650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9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143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03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96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03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09883-B744-4FDD-8623-D69A66650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55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09883-B744-4FDD-8623-D69A66650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106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8E0B9-48E4-499D-93B2-B07D00395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29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6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50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2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5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Untitled 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26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69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52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Task-by-task guidelines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09883-B744-4FDD-8623-D69A66650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467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5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2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818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494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0B2CA14-03DC-FC05-7713-E0261B4B2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EC223C2-E475-8E7A-48D4-A9BC2EB69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49382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D9D7CE-BCD9-0B12-1945-C5FFE31A7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07"/>
            <a:ext cx="6400800" cy="5203387"/>
          </a:xfrm>
        </p:spPr>
        <p:txBody>
          <a:bodyPr lIns="0" tIns="0" rIns="0" bIns="0" anchor="ctr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BD7E0A-39A9-0CF7-F1CE-E777075BF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1915" y="304690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ln w="57150">
            <a:noFill/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9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C12813-DBA6-41C2-2418-83919E059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2A74540-7988-B712-8AB1-9EE03FE1EC8A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6CF9A1-91DA-6419-08F2-4CC262EA4D1E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AAAE3BC0-55AE-B520-F2B8-50BF886EF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 flipH="1" flipV="1">
            <a:off x="0" y="3626779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2A1870-E86B-5125-7AB3-A1F5DF7E752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53000" y="2768043"/>
            <a:ext cx="6400799" cy="3231221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FE2A1C-A3CC-9D8B-DE44-FDE1132F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C454DD-C924-8468-6944-AF53508C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88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3051393"/>
          </a:xfrm>
        </p:spPr>
        <p:txBody>
          <a:bodyPr lIns="0" tIns="0" rIns="0" bIns="0" anchor="b">
            <a:no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185" y="3965028"/>
            <a:ext cx="6400799" cy="196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400" b="1" i="0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Click to add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8EDAF-6CF8-D96E-EB91-CAFEBE0CA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1187" y="247518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txBody>
          <a:bodyPr wrap="square" tIns="11887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148B4D-CB0B-8B95-BA58-B33DE05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95145-43B3-C337-08C1-C009F83D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35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2969"/>
          <a:stretch/>
        </p:blipFill>
        <p:spPr>
          <a:xfrm>
            <a:off x="3459002" y="5609995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67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78285"/>
          <a:stretch/>
        </p:blipFill>
        <p:spPr>
          <a:xfrm>
            <a:off x="0" y="5368807"/>
            <a:ext cx="3769950" cy="1489194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6275416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E945C7-CAAC-C9B4-0B56-EC62E53C8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2467" y="5439854"/>
            <a:ext cx="1096391" cy="10963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E58C5299-758C-70DA-D929-E0BC719E9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16629" y="3758740"/>
            <a:ext cx="2130921" cy="2130921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4C6AC-F9E8-412E-2D6B-9FDD07ADDE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0330" y="2771566"/>
            <a:ext cx="6275387" cy="3271324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463C33-FF99-2443-BE5D-682AC8CB8B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09054" y="459137"/>
            <a:ext cx="4126800" cy="4126800"/>
          </a:xfrm>
          <a:custGeom>
            <a:avLst/>
            <a:gdLst>
              <a:gd name="connsiteX0" fmla="*/ 2063400 w 4126800"/>
              <a:gd name="connsiteY0" fmla="*/ 0 h 4126800"/>
              <a:gd name="connsiteX1" fmla="*/ 4126800 w 4126800"/>
              <a:gd name="connsiteY1" fmla="*/ 2063400 h 4126800"/>
              <a:gd name="connsiteX2" fmla="*/ 2063400 w 4126800"/>
              <a:gd name="connsiteY2" fmla="*/ 4126800 h 4126800"/>
              <a:gd name="connsiteX3" fmla="*/ 0 w 4126800"/>
              <a:gd name="connsiteY3" fmla="*/ 2063400 h 4126800"/>
              <a:gd name="connsiteX4" fmla="*/ 2063400 w 4126800"/>
              <a:gd name="connsiteY4" fmla="*/ 0 h 41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6800" h="4126800">
                <a:moveTo>
                  <a:pt x="2063400" y="0"/>
                </a:moveTo>
                <a:cubicBezTo>
                  <a:pt x="3202984" y="0"/>
                  <a:pt x="4126800" y="923816"/>
                  <a:pt x="4126800" y="2063400"/>
                </a:cubicBezTo>
                <a:cubicBezTo>
                  <a:pt x="4126800" y="3202984"/>
                  <a:pt x="3202984" y="4126800"/>
                  <a:pt x="2063400" y="4126800"/>
                </a:cubicBezTo>
                <a:cubicBezTo>
                  <a:pt x="923816" y="4126800"/>
                  <a:pt x="0" y="3202984"/>
                  <a:pt x="0" y="2063400"/>
                </a:cubicBezTo>
                <a:cubicBezTo>
                  <a:pt x="0" y="923816"/>
                  <a:pt x="923816" y="0"/>
                  <a:pt x="2063400" y="0"/>
                </a:cubicBezTo>
                <a:close/>
              </a:path>
            </a:pathLst>
          </a:custGeom>
        </p:spPr>
        <p:txBody>
          <a:bodyPr wrap="square" tIns="7315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19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lIns="0" tIns="0" rIns="0" bIns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185" y="4724033"/>
            <a:ext cx="7000972" cy="170942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CAF5C0-1B51-02B5-924D-23057535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4724034"/>
            <a:ext cx="2133966" cy="2133966"/>
            <a:chOff x="9654699" y="2229295"/>
            <a:chExt cx="2133966" cy="213396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41AAE8D5-8E6A-7CBE-9018-DD8F3493D049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C694532E-B147-38A2-55EE-24483385016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114B3BE5-2D39-542C-00BB-A940C568E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8207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A65DB93-2357-6899-3DDD-DC79C877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Object 1">
            <a:extLst>
              <a:ext uri="{FF2B5EF4-FFF2-40B4-BE49-F238E27FC236}">
                <a16:creationId xmlns:a16="http://schemas.microsoft.com/office/drawing/2014/main" id="{056E6431-5C32-6197-AA1B-37637943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A39D92-9919-A80E-44FF-6B912E8507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8788" y="457200"/>
            <a:ext cx="11274425" cy="5943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2FF34D-C8F8-1796-647D-D17056A2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1955" y="612475"/>
            <a:ext cx="4701904" cy="307902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0814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5584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C229E2-8757-94D8-A1B6-702189DC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3249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77143C8-CDFF-B937-C00C-5E7B50939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83920"/>
            <a:ext cx="4114800" cy="50596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2637A1-1BB4-AF51-24C3-6FE78DD45D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438400"/>
            <a:ext cx="4799012" cy="3505200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1800"/>
            </a:lvl1pPr>
            <a:lvl2pPr marL="457200" indent="0">
              <a:lnSpc>
                <a:spcPct val="125000"/>
              </a:lnSpc>
              <a:buNone/>
              <a:defRPr sz="1600"/>
            </a:lvl2pPr>
            <a:lvl3pPr marL="914400" indent="0">
              <a:lnSpc>
                <a:spcPct val="125000"/>
              </a:lnSpc>
              <a:buNone/>
              <a:defRPr sz="1400"/>
            </a:lvl3pPr>
            <a:lvl4pPr marL="1371600" indent="0">
              <a:lnSpc>
                <a:spcPct val="125000"/>
              </a:lnSpc>
              <a:buNone/>
              <a:defRPr sz="1200"/>
            </a:lvl4pPr>
            <a:lvl5pPr marL="1828800" indent="0">
              <a:lnSpc>
                <a:spcPct val="125000"/>
              </a:lnSpc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6F59DF2-AB3C-B7B3-826A-636B8CC5AB3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76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37016-0B2B-9F81-7A77-63223C486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34E572-08FE-0439-A460-8DFE1183A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8742" y="914399"/>
            <a:ext cx="4798858" cy="50291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EB46EC-087C-B8FF-2363-B99FAE983B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14400"/>
            <a:ext cx="5713413" cy="50292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2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1D49246-C641-C3BA-F07B-89FFC6CDA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853439"/>
            <a:ext cx="4802373" cy="2833689"/>
          </a:xfrm>
        </p:spPr>
        <p:txBody>
          <a:bodyPr rIns="914400" anchor="b"/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E7E1DF-A70C-8F79-9B76-72B2A7B4DC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93191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D5F637-DFBF-7FED-7CD5-F46A26E5CD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33E3B934-3E16-21AF-8F5A-9EFD93255705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38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D872928-B479-F7C5-9C83-C448FBA36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20445"/>
            <a:ext cx="4114800" cy="5029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61E3771A-E1EB-0CBE-828C-2C5E1F2AE6C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5227" y="1020445"/>
            <a:ext cx="4802735" cy="5029200"/>
          </a:xfrm>
        </p:spPr>
        <p:txBody>
          <a:bodyPr anchor="ctr">
            <a:normAutofit/>
          </a:bodyPr>
          <a:lstStyle>
            <a:lvl1pPr marL="22860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/>
            </a:lvl1pPr>
            <a:lvl2pPr marL="41148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/>
            </a:lvl2pPr>
            <a:lvl3pPr marL="59436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/>
            </a:lvl3pPr>
            <a:lvl4pPr marL="77724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4pPr>
            <a:lvl5pPr marL="96012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A1635D-96F0-769B-4ECB-70502770A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F877767-0342-A344-0462-A0D877FF68F8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66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1F215D-0D9E-64B3-1F66-E90B87932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00741"/>
            <a:ext cx="4802372" cy="278891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E86A4459-11C2-44C6-0173-C666D5AADC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82523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84EF14-0982-D931-9DD6-ECFE61D5B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D7E927E-4F73-5579-4F1D-E13899DEEA0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59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0" y="2153285"/>
            <a:ext cx="4953001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09360" y="2153285"/>
            <a:ext cx="51358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5D7E8F5-692D-24DD-0F8C-9563BA74AAF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02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1" y="2153285"/>
            <a:ext cx="3261359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 b="1"/>
            </a:lvl1pPr>
            <a:lvl2pPr>
              <a:spcBef>
                <a:spcPts val="1000"/>
              </a:spcBef>
              <a:spcAft>
                <a:spcPts val="1200"/>
              </a:spcAft>
              <a:defRPr sz="1600" b="1"/>
            </a:lvl2pPr>
            <a:lvl3pPr>
              <a:spcBef>
                <a:spcPts val="1000"/>
              </a:spcBef>
              <a:spcAft>
                <a:spcPts val="1200"/>
              </a:spcAft>
              <a:defRPr sz="1400" b="1"/>
            </a:lvl3pPr>
            <a:lvl4pPr>
              <a:spcBef>
                <a:spcPts val="1000"/>
              </a:spcBef>
              <a:spcAft>
                <a:spcPts val="1200"/>
              </a:spcAft>
              <a:defRPr sz="1200" b="1"/>
            </a:lvl4pPr>
            <a:lvl5pPr>
              <a:spcBef>
                <a:spcPts val="1000"/>
              </a:spcBef>
              <a:spcAft>
                <a:spcPts val="1200"/>
              </a:spcAft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80560" y="2153285"/>
            <a:ext cx="69646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C0F1533-3810-C210-9B67-D2F4A1846C23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98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9C70371-D147-2B29-EAEB-B10A799D0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169" y="614812"/>
            <a:ext cx="10359659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AE226-98C6-70F4-8DED-59E8FE3040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67" y="2177378"/>
            <a:ext cx="5713413" cy="4669987"/>
          </a:xfrm>
          <a:custGeom>
            <a:avLst/>
            <a:gdLst>
              <a:gd name="connsiteX0" fmla="*/ 400038 w 5713413"/>
              <a:gd name="connsiteY0" fmla="*/ 0 h 4669987"/>
              <a:gd name="connsiteX1" fmla="*/ 5713413 w 5713413"/>
              <a:gd name="connsiteY1" fmla="*/ 0 h 4669987"/>
              <a:gd name="connsiteX2" fmla="*/ 5713413 w 5713413"/>
              <a:gd name="connsiteY2" fmla="*/ 4315224 h 4669987"/>
              <a:gd name="connsiteX3" fmla="*/ 400038 w 5713413"/>
              <a:gd name="connsiteY3" fmla="*/ 4315224 h 4669987"/>
              <a:gd name="connsiteX4" fmla="*/ 0 w 5713413"/>
              <a:gd name="connsiteY4" fmla="*/ 0 h 4669987"/>
              <a:gd name="connsiteX5" fmla="*/ 386684 w 5713413"/>
              <a:gd name="connsiteY5" fmla="*/ 0 h 4669987"/>
              <a:gd name="connsiteX6" fmla="*/ 386684 w 5713413"/>
              <a:gd name="connsiteY6" fmla="*/ 4328578 h 4669987"/>
              <a:gd name="connsiteX7" fmla="*/ 5713413 w 5713413"/>
              <a:gd name="connsiteY7" fmla="*/ 4328578 h 4669987"/>
              <a:gd name="connsiteX8" fmla="*/ 5713413 w 5713413"/>
              <a:gd name="connsiteY8" fmla="*/ 4669987 h 4669987"/>
              <a:gd name="connsiteX9" fmla="*/ 0 w 5713413"/>
              <a:gd name="connsiteY9" fmla="*/ 4669987 h 466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3413" h="4669987">
                <a:moveTo>
                  <a:pt x="400038" y="0"/>
                </a:moveTo>
                <a:lnTo>
                  <a:pt x="5713413" y="0"/>
                </a:lnTo>
                <a:lnTo>
                  <a:pt x="5713413" y="4315224"/>
                </a:lnTo>
                <a:lnTo>
                  <a:pt x="400038" y="4315224"/>
                </a:lnTo>
                <a:close/>
                <a:moveTo>
                  <a:pt x="0" y="0"/>
                </a:moveTo>
                <a:lnTo>
                  <a:pt x="386684" y="0"/>
                </a:lnTo>
                <a:lnTo>
                  <a:pt x="386684" y="4328578"/>
                </a:lnTo>
                <a:lnTo>
                  <a:pt x="5713413" y="4328578"/>
                </a:lnTo>
                <a:lnTo>
                  <a:pt x="5713413" y="4669987"/>
                </a:lnTo>
                <a:lnTo>
                  <a:pt x="0" y="46699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EEA9034-22FD-3C2F-6A27-6363896980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153285"/>
            <a:ext cx="4799012" cy="3790315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2000"/>
            </a:lvl1pPr>
            <a:lvl2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800"/>
            </a:lvl2pPr>
            <a:lvl3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600"/>
            </a:lvl3pPr>
            <a:lvl4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400"/>
            </a:lvl4pPr>
            <a:lvl5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72AFED-AF5A-A2E9-0D36-388733BBE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A42E613-3DCC-07A2-BA9B-74B13F28E59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30338E2-B50A-8F3E-2CA7-A75753E7E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629" y="598947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8DD029-A673-92B9-0343-3B35BE46D2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9641" y="2153285"/>
            <a:ext cx="3032759" cy="3790310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6E658BA3-0202-C705-7A02-8B70B788442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724400" y="2170621"/>
            <a:ext cx="6553200" cy="377297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D761E53-47C7-492A-D5B5-A8C2740B5157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12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2" y="2153285"/>
            <a:ext cx="6925660" cy="3500438"/>
          </a:xfrm>
        </p:spPr>
        <p:txBody>
          <a:bodyPr lIns="91440">
            <a:normAutofit/>
          </a:bodyPr>
          <a:lstStyle>
            <a:lvl1pPr marL="0" indent="0">
              <a:spcBef>
                <a:spcPts val="1000"/>
              </a:spcBef>
              <a:spcAft>
                <a:spcPts val="1200"/>
              </a:spcAft>
              <a:buNone/>
              <a:defRPr sz="1800" b="0"/>
            </a:lvl1pPr>
            <a:lvl2pPr marL="228600">
              <a:spcBef>
                <a:spcPts val="1000"/>
              </a:spcBef>
              <a:spcAft>
                <a:spcPts val="1200"/>
              </a:spcAft>
              <a:defRPr sz="1800" b="0"/>
            </a:lvl2pPr>
            <a:lvl3pPr marL="685800">
              <a:spcBef>
                <a:spcPts val="1000"/>
              </a:spcBef>
              <a:spcAft>
                <a:spcPts val="1200"/>
              </a:spcAft>
              <a:defRPr sz="1800" b="0"/>
            </a:lvl3pPr>
            <a:lvl4pPr marL="868680">
              <a:spcBef>
                <a:spcPts val="1000"/>
              </a:spcBef>
              <a:spcAft>
                <a:spcPts val="1200"/>
              </a:spcAft>
              <a:defRPr sz="1800" b="0"/>
            </a:lvl4pPr>
            <a:lvl5pPr marL="1143000">
              <a:spcBef>
                <a:spcPts val="1000"/>
              </a:spcBef>
              <a:spcAft>
                <a:spcPts val="1200"/>
              </a:spcAft>
              <a:defRPr sz="18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15745" y="2153285"/>
            <a:ext cx="3229495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 b="1"/>
            </a:lvl1pPr>
            <a:lvl2pPr>
              <a:spcBef>
                <a:spcPts val="1000"/>
              </a:spcBef>
              <a:spcAft>
                <a:spcPts val="1200"/>
              </a:spcAft>
              <a:defRPr sz="1600" b="1"/>
            </a:lvl2pPr>
            <a:lvl3pPr>
              <a:spcBef>
                <a:spcPts val="1000"/>
              </a:spcBef>
              <a:spcAft>
                <a:spcPts val="1200"/>
              </a:spcAft>
              <a:defRPr sz="1400" b="1"/>
            </a:lvl3pPr>
            <a:lvl4pPr>
              <a:spcBef>
                <a:spcPts val="1000"/>
              </a:spcBef>
              <a:spcAft>
                <a:spcPts val="1200"/>
              </a:spcAft>
              <a:defRPr sz="1200" b="1"/>
            </a:lvl4pPr>
            <a:lvl5pPr>
              <a:spcBef>
                <a:spcPts val="1000"/>
              </a:spcBef>
              <a:spcAft>
                <a:spcPts val="1200"/>
              </a:spcAft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9F70CF1-DCAD-AE71-6B34-7BFB25EE530B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4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26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33145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0CF90928-AB48-3554-E2B9-417A00F286A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30275" y="2168526"/>
            <a:ext cx="10331450" cy="39390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D6C0A7-887A-66E2-A954-5E0592B9F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50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BB1E76-5845-01C9-1D0D-03CFFE6F0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6C21AF-4286-DECE-37A1-E8980687A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655320"/>
            <a:ext cx="4572000" cy="54864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E1D6B3-3EC8-6AC4-BE2B-5C732C85679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773680"/>
            <a:ext cx="4572000" cy="336804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spcBef>
                <a:spcPts val="1000"/>
              </a:spcBef>
              <a:buNone/>
              <a:defRPr sz="1600"/>
            </a:lvl2pPr>
            <a:lvl3pPr marL="914400" indent="0">
              <a:spcBef>
                <a:spcPts val="1000"/>
              </a:spcBef>
              <a:buNone/>
              <a:defRPr sz="1400"/>
            </a:lvl3pPr>
            <a:lvl4pPr marL="1371600" indent="0">
              <a:spcBef>
                <a:spcPts val="1000"/>
              </a:spcBef>
              <a:buNone/>
              <a:defRPr sz="1200"/>
            </a:lvl4pPr>
            <a:lvl5pPr marL="1828800" indent="0"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613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640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970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0E6880B-C47F-822C-50BD-2A83385FA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ject 1">
            <a:extLst>
              <a:ext uri="{FF2B5EF4-FFF2-40B4-BE49-F238E27FC236}">
                <a16:creationId xmlns:a16="http://schemas.microsoft.com/office/drawing/2014/main" id="{149B01FE-A312-2B73-D053-636F484B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1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7096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7115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104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1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9" r:id="rId12"/>
    <p:sldLayoutId id="2147483701" r:id="rId13"/>
    <p:sldLayoutId id="2147483702" r:id="rId14"/>
    <p:sldLayoutId id="2147483703" r:id="rId15"/>
    <p:sldLayoutId id="2147483705" r:id="rId16"/>
    <p:sldLayoutId id="2147483709" r:id="rId17"/>
    <p:sldLayoutId id="2147483649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2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920">
          <p15:clr>
            <a:srgbClr val="F26B43"/>
          </p15:clr>
        </p15:guide>
        <p15:guide id="4" pos="5760">
          <p15:clr>
            <a:srgbClr val="F26B43"/>
          </p15:clr>
        </p15:guide>
        <p15:guide id="5" pos="7248">
          <p15:clr>
            <a:srgbClr val="F26B43"/>
          </p15:clr>
        </p15:guide>
        <p15:guide id="6" pos="4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trentu.ca/graduatestudies/financial-matters/how-win-scholarships" TargetMode="External"/><Relationship Id="rId5" Type="http://schemas.openxmlformats.org/officeDocument/2006/relationships/hyperlink" Target="mailto:janerennie@trentu.ca" TargetMode="External"/><Relationship Id="rId4" Type="http://schemas.openxmlformats.org/officeDocument/2006/relationships/hyperlink" Target="https://www.trentu.ca/graduatestudies/financial-matter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ntu.ca/graduatestudies/financial-matters/graduate-scholarships-and-awards/og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raduatefinance@trentu.c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trentu.ca/graduatestudies/financial-matters/how-win-scholarship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graduatefinance@trentu.c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serc-crsng.gc.ca/Students-Etudiants/PG-CS/CGSM-BESCM_eng.asp#a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ntu.ca/graduatestudies/financial-matters/how-win-scholarshi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nserc-crsng.gc.ca/students-etudiants/pg-cs/cgsd-bescd_eng.asp#a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15D2-7F57-AF2A-38D7-558098789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489553"/>
            <a:ext cx="8991600" cy="2232979"/>
          </a:xfrm>
          <a:noFill/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Tips for your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Ontario graduate scholarship application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due February 12,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69FD1-9062-55F9-6FC3-B99FE3D73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424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0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8CB7B-7F9D-9FA9-FDEE-A8716793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154" y="895241"/>
            <a:ext cx="5671457" cy="972965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 dirty="0"/>
              <a:t>Selection Review Process</a:t>
            </a:r>
          </a:p>
        </p:txBody>
      </p:sp>
      <p:pic>
        <p:nvPicPr>
          <p:cNvPr id="8" name="Picture Placeholder 7" descr="Cup and saucer on table">
            <a:extLst>
              <a:ext uri="{FF2B5EF4-FFF2-40B4-BE49-F238E27FC236}">
                <a16:creationId xmlns:a16="http://schemas.microsoft.com/office/drawing/2014/main" id="{EB7C04D4-9A6D-DDD5-969D-1039BF6793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7643" y="964692"/>
            <a:ext cx="2092607" cy="230344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2050" name="Picture 2" descr="Free Classic green typewriter with paper displaying 'Review', perfect for creative writing themes. Stock Photo">
            <a:extLst>
              <a:ext uri="{FF2B5EF4-FFF2-40B4-BE49-F238E27FC236}">
                <a16:creationId xmlns:a16="http://schemas.microsoft.com/office/drawing/2014/main" id="{CB4BF874-B0D4-ED15-9418-6EC93EFB5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4415" y="3589868"/>
            <a:ext cx="2039061" cy="2294537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68E8F-16ED-EDFF-4126-E7A9B77CB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9767" y="2394857"/>
            <a:ext cx="6142233" cy="3788229"/>
          </a:xfrm>
        </p:spPr>
        <p:txBody>
          <a:bodyPr vert="horz" lIns="91440" tIns="45720" rIns="91440" bIns="45720" rtlCol="0">
            <a:normAutofit/>
          </a:bodyPr>
          <a:lstStyle/>
          <a:p>
            <a:pPr algn="l" fontAlgn="base"/>
            <a:r>
              <a:rPr lang="en-US" sz="17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The Selection Review Committee identifies candidates for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 OGS or a QEII-OGSST </a:t>
            </a:r>
            <a:r>
              <a:rPr lang="en-US" sz="17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and creates a ranked list of meritorious applicants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alternates. </a:t>
            </a:r>
            <a:r>
              <a:rPr lang="en-US" sz="17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</a:p>
          <a:p>
            <a:pPr indent="-228600" algn="l" fontAlgn="base">
              <a:buFont typeface="Arial" panose="020B0604020202020204" pitchFamily="34" charset="0"/>
              <a:buChar char="•"/>
            </a:pPr>
            <a:endParaRPr lang="en-US" sz="17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285750" indent="-228600" algn="l" fontAlgn="base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Only materials submitted will be considered. </a:t>
            </a:r>
          </a:p>
          <a:p>
            <a:pPr marL="285750" indent="-228600" algn="l" fontAlgn="base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Any excess pages are removed before the review begins and may deem your application as ineligible. </a:t>
            </a:r>
          </a:p>
          <a:p>
            <a:pPr marL="285750" indent="-228600" algn="l" fontAlgn="base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Committee members will not refer to external URLs or publications for additional information. </a:t>
            </a:r>
          </a:p>
          <a:p>
            <a:pPr marL="285750" indent="-228600" algn="l" fontAlgn="base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The merit review must adhere to the specified selection criteria, which are weighted. </a:t>
            </a:r>
          </a:p>
          <a:p>
            <a:pPr indent="-228600" algn="l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2938F-EE12-12CE-D9C8-4BCB56207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kumimoji="0" lang="en-US" sz="1900" b="0" i="0" u="none" strike="noStrike" kern="1200" cap="all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Special Circumstances </a:t>
            </a:r>
            <a:br>
              <a:rPr kumimoji="0" lang="en-US" sz="1900" b="0" i="0" u="none" strike="noStrike" kern="1200" cap="all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900" b="0" i="0" u="none" strike="noStrike" kern="1200" cap="all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to consider</a:t>
            </a:r>
            <a:endParaRPr lang="en-US" sz="1900" kern="1200" cap="all" spc="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B6AA2-74A2-627E-B38F-6ACAD6D59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91695" y="1197429"/>
            <a:ext cx="6164876" cy="5159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fontAlgn="auto">
              <a:lnSpc>
                <a:spcPct val="90000"/>
              </a:lnSpc>
              <a:spcAft>
                <a:spcPts val="0"/>
              </a:spcAft>
              <a:buSzTx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Tri Council applications asks their selection committees to consider special circumstances that 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could have 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affected applicants’ research, professional career, record of academic or research achievement, or completion of degrees. </a:t>
            </a:r>
          </a:p>
          <a:p>
            <a:pPr marL="0" marR="0" lvl="0" indent="-228600" algn="l" fontAlgn="auto">
              <a:lnSpc>
                <a:spcPct val="90000"/>
              </a:lnSpc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  <a:p>
            <a:pPr marR="0" lvl="0" algn="l" fontAlgn="auto">
              <a:lnSpc>
                <a:spcPct val="90000"/>
              </a:lnSpc>
              <a:spcAft>
                <a:spcPts val="0"/>
              </a:spcAft>
              <a:buSzTx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Relevant circumstances could include:</a:t>
            </a:r>
          </a:p>
          <a:p>
            <a:pPr marL="400050" marR="0" lvl="0" indent="-285750" algn="l" fontAlgn="auto">
              <a:lnSpc>
                <a:spcPct val="90000"/>
              </a:lnSpc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administrative responsibilities,</a:t>
            </a:r>
          </a:p>
          <a:p>
            <a:pPr marL="400050" marR="0" lvl="0" indent="-285750" algn="l" fontAlgn="auto">
              <a:lnSpc>
                <a:spcPct val="90000"/>
              </a:lnSpc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maternity/parental leave, child rearing, </a:t>
            </a:r>
          </a:p>
          <a:p>
            <a:pPr marL="400050" marR="0" lvl="0" indent="-285750" algn="l" fontAlgn="auto">
              <a:lnSpc>
                <a:spcPct val="90000"/>
              </a:lnSpc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illness, disability, </a:t>
            </a:r>
          </a:p>
          <a:p>
            <a:pPr marL="400050" marR="0" lvl="0" indent="-285750" algn="l" fontAlgn="auto">
              <a:lnSpc>
                <a:spcPct val="90000"/>
              </a:lnSpc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cultural or community responsibilities, </a:t>
            </a:r>
          </a:p>
          <a:p>
            <a:pPr marL="400050" marR="0" lvl="0" indent="-285750" algn="l" fontAlgn="auto">
              <a:lnSpc>
                <a:spcPct val="90000"/>
              </a:lnSpc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socio-economic context, </a:t>
            </a:r>
          </a:p>
          <a:p>
            <a:pPr marL="400050" marR="0" lvl="0" indent="-285750" algn="l" fontAlgn="auto">
              <a:lnSpc>
                <a:spcPct val="90000"/>
              </a:lnSpc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family responsibilities, </a:t>
            </a:r>
          </a:p>
          <a:p>
            <a:pPr marL="400050" marR="0" lvl="0" indent="-285750" algn="l" fontAlgn="auto">
              <a:lnSpc>
                <a:spcPct val="90000"/>
              </a:lnSpc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trauma and loss, </a:t>
            </a:r>
          </a:p>
          <a:p>
            <a:pPr marL="400050" marR="0" lvl="0" indent="-285750" algn="l" fontAlgn="auto">
              <a:lnSpc>
                <a:spcPct val="90000"/>
              </a:lnSpc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the COVID-19 pandemic, </a:t>
            </a:r>
          </a:p>
          <a:p>
            <a:pPr marL="400050" marR="0" lvl="0" indent="-285750" algn="l" fontAlgn="auto">
              <a:lnSpc>
                <a:spcPct val="90000"/>
              </a:lnSpc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or other applicable circumstances.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5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usinessman hand is on the trackpad, typing on a laptop keyboard, while reading a business document. In a modern office, a corporate man, a lawyer, works. Concept of business and technology. Businessman hand is on the trackpad, typing on a laptop keyboard, while reading a business document. In a modern office, a corporate man, a lawyer, works. Concept of business and technology. writing stock pictures, royalty-free photos &amp; images">
            <a:extLst>
              <a:ext uri="{FF2B5EF4-FFF2-40B4-BE49-F238E27FC236}">
                <a16:creationId xmlns:a16="http://schemas.microsoft.com/office/drawing/2014/main" id="{DB294AF1-1F94-29C2-0B22-0A683A793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4" y="2166258"/>
            <a:ext cx="4210048" cy="2806698"/>
          </a:xfrm>
          <a:prstGeom prst="rect">
            <a:avLst/>
          </a:prstGeom>
          <a:noFill/>
          <a:ln w="19050">
            <a:solidFill>
              <a:srgbClr val="38315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C7F81-3623-C4CB-2665-201BAD29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7"/>
            <a:ext cx="5925310" cy="808460"/>
          </a:xfrm>
        </p:spPr>
        <p:txBody>
          <a:bodyPr vert="horz" lIns="182880" tIns="182880" rIns="182880" bIns="182880" rtlCol="0" anchor="ctr">
            <a:normAutofit fontScale="90000"/>
          </a:bodyPr>
          <a:lstStyle/>
          <a:p>
            <a:r>
              <a:rPr lang="en-US" sz="2400" dirty="0"/>
              <a:t>Writing Tips for Special circumstances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E70D8-5F0E-7937-FE6C-5B44F1358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5" y="2286000"/>
            <a:ext cx="5032351" cy="3678382"/>
          </a:xfrm>
        </p:spPr>
        <p:txBody>
          <a:bodyPr vert="horz" lIns="91440" tIns="45720" rIns="91440" bIns="45720" rtlCol="0">
            <a:noAutofit/>
          </a:bodyPr>
          <a:lstStyle/>
          <a:p>
            <a:pPr marL="571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 brief, yet honest</a:t>
            </a:r>
          </a:p>
          <a:p>
            <a:pPr marL="571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Stay factual and concise.  </a:t>
            </a:r>
          </a:p>
          <a:p>
            <a:pPr marL="571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Assess your full application to determine if there are gaps requiring clarification for the members of the adjudication committee.</a:t>
            </a:r>
          </a:p>
          <a:p>
            <a:pPr marL="571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Demonstrate how the circumstances may have influenced your research, strengthened your focus, or broadened your academic development. </a:t>
            </a:r>
          </a:p>
        </p:txBody>
      </p:sp>
    </p:spTree>
    <p:extLst>
      <p:ext uri="{BB962C8B-B14F-4D97-AF65-F5344CB8AC3E}">
        <p14:creationId xmlns:p14="http://schemas.microsoft.com/office/powerpoint/2010/main" val="1899246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EF280-C744-D1E9-5B47-D43FFD232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810" y="378758"/>
            <a:ext cx="9600379" cy="1215866"/>
          </a:xfrm>
        </p:spPr>
        <p:txBody>
          <a:bodyPr>
            <a:normAutofit/>
          </a:bodyPr>
          <a:lstStyle/>
          <a:p>
            <a:r>
              <a:rPr lang="en-US" dirty="0"/>
              <a:t>Outline of Proposed Research </a:t>
            </a:r>
            <a:br>
              <a:rPr lang="en-US" dirty="0"/>
            </a:br>
            <a:r>
              <a:rPr lang="en-US" dirty="0"/>
              <a:t>Various Proposal Frameworks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24037-FAB6-A76D-8B81-D311DB472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436" y="1828802"/>
            <a:ext cx="4270248" cy="484632"/>
          </a:xfrm>
        </p:spPr>
        <p:txBody>
          <a:bodyPr/>
          <a:lstStyle/>
          <a:p>
            <a:pPr algn="l"/>
            <a:r>
              <a:rPr lang="en-US" b="1" dirty="0"/>
              <a:t>Hour-Glass Style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287B0D-690F-4794-91E4-59E40144B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5464" y="2429902"/>
            <a:ext cx="4718220" cy="3729738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 of research, broad overview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Introduce important concepts, what is known and what is unknown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question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analysis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Contribution to knowledge in field and broader impact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789B04-15CB-446F-52A6-A8DB3B077E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6" y="1828801"/>
            <a:ext cx="4270248" cy="484632"/>
          </a:xfrm>
        </p:spPr>
        <p:txBody>
          <a:bodyPr>
            <a:normAutofit/>
          </a:bodyPr>
          <a:lstStyle/>
          <a:p>
            <a:r>
              <a:rPr lang="en-US" b="1" dirty="0"/>
              <a:t>Inverted Triangle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33D612-E4E2-ABEC-2674-7B81BC319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6" y="2429899"/>
            <a:ext cx="4875644" cy="3729737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 picture, relevance/importance of problem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Theoretical Frame: Situate study in body of theory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question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Methodology: Underlying approach to the research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Method: How will you do it?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analysis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Dissemination of research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46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1812-32A4-734F-630E-84574B59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0" y="903605"/>
            <a:ext cx="4740946" cy="779339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 dirty="0"/>
              <a:t>Transcripts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8C8A7-15DF-2815-3800-7729CD042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79" y="2287472"/>
            <a:ext cx="5678207" cy="3838956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 copies of up-to-date official transcripts of ALL your undergraduate and graduate studies in the application. </a:t>
            </a:r>
          </a:p>
          <a:p>
            <a:pPr marL="0">
              <a:lnSpc>
                <a:spcPct val="90000"/>
              </a:lnSpc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Applicants are responsible for collecting, uploading, and confirming legibility of previous and current transcripts. </a:t>
            </a:r>
          </a:p>
          <a:p>
            <a:pPr marL="0">
              <a:lnSpc>
                <a:spcPct val="90000"/>
              </a:lnSpc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you have started your M.A. or M.Sc. or Ph.D. graduate program Fall 2024 – 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</a:t>
            </a: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must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upload the transcript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from this program, as it indicates months of study in your graduate program. </a:t>
            </a:r>
          </a:p>
          <a:p>
            <a:pPr marL="0">
              <a:lnSpc>
                <a:spcPct val="90000"/>
              </a:lnSpc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lnSpc>
                <a:spcPct val="90000"/>
              </a:lnSpc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alendar on table">
            <a:extLst>
              <a:ext uri="{FF2B5EF4-FFF2-40B4-BE49-F238E27FC236}">
                <a16:creationId xmlns:a16="http://schemas.microsoft.com/office/drawing/2014/main" id="{573F38C0-AF9E-1778-E80F-F7D31E127A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925119" y="1293275"/>
            <a:ext cx="2909957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66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A123E22-063C-52AC-4E43-FF2D3B3024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028" y="292976"/>
            <a:ext cx="5207167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900" dirty="0"/>
              <a:t>Scholarship Application Recommendation Letters</a:t>
            </a:r>
          </a:p>
        </p:txBody>
      </p:sp>
      <p:pic>
        <p:nvPicPr>
          <p:cNvPr id="2050" name="Picture 2" descr="Free Crop faceless female freelancer in casual outfit sitting at table with cup of drink and surfing on laptop in light workspace Stock Photo">
            <a:extLst>
              <a:ext uri="{FF2B5EF4-FFF2-40B4-BE49-F238E27FC236}">
                <a16:creationId xmlns:a16="http://schemas.microsoft.com/office/drawing/2014/main" id="{4CEF13FE-8005-0D11-829D-6230937C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936193" y="1092476"/>
            <a:ext cx="4147436" cy="4673048"/>
          </a:xfrm>
          <a:prstGeom prst="rect">
            <a:avLst/>
          </a:prstGeom>
          <a:noFill/>
          <a:ln w="19050">
            <a:solidFill>
              <a:srgbClr val="38315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1C3EE2-4354-FC53-358F-C100AB34DD6F}"/>
              </a:ext>
            </a:extLst>
          </p:cNvPr>
          <p:cNvSpPr txBox="1"/>
          <p:nvPr/>
        </p:nvSpPr>
        <p:spPr>
          <a:xfrm>
            <a:off x="6464583" y="1654629"/>
            <a:ext cx="5596788" cy="5072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Recommendation letters might be called:</a:t>
            </a:r>
          </a:p>
          <a:p>
            <a:pPr marL="571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Letter of Appraisal</a:t>
            </a:r>
          </a:p>
          <a:p>
            <a:pPr marL="571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Report on the Applicant</a:t>
            </a:r>
          </a:p>
          <a:p>
            <a:pPr marL="571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Reference Assessment or Referee Assessment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Recommendation letters are a significant part of the evaluation of an applicant.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It is critical that a “referee” relate their comments to the competition’s selection criteria.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They provide a meaningful commentary on an applicant’s skills, knowledge, experience, research potential.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Adjudication committee members rely on these letters to review their own ranking of the application in comparison to the pool of applicants.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Always review the instructions provided to referees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389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5B375A-5A22-E997-E31B-D602D825C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45" y="117565"/>
            <a:ext cx="6982121" cy="799657"/>
          </a:xfrm>
        </p:spPr>
        <p:txBody>
          <a:bodyPr vert="horz" lIns="182880" tIns="182880" rIns="182880" bIns="182880" rtlCol="0" anchor="b">
            <a:normAutofit/>
          </a:bodyPr>
          <a:lstStyle/>
          <a:p>
            <a:r>
              <a:rPr lang="en-US" dirty="0">
                <a:solidFill>
                  <a:srgbClr val="4C6F7C"/>
                </a:solidFill>
              </a:rPr>
              <a:t>Who? When? How?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44536-965E-6428-3CA1-D395C3D0E457}"/>
              </a:ext>
            </a:extLst>
          </p:cNvPr>
          <p:cNvSpPr>
            <a:spLocks/>
          </p:cNvSpPr>
          <p:nvPr/>
        </p:nvSpPr>
        <p:spPr>
          <a:xfrm>
            <a:off x="444917" y="1205803"/>
            <a:ext cx="2860375" cy="588642"/>
          </a:xfrm>
          <a:prstGeom prst="rect">
            <a:avLst/>
          </a:prstGeom>
          <a:ln w="19050">
            <a:solidFill>
              <a:srgbClr val="383155"/>
            </a:solidFill>
          </a:ln>
        </p:spPr>
        <p:txBody>
          <a:bodyPr anchor="t">
            <a:normAutofit/>
          </a:bodyPr>
          <a:lstStyle/>
          <a:p>
            <a:pPr marL="0" marR="0" lvl="0" indent="0" algn="l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5A67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Consider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C6F7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E49159-6C5E-7255-E607-72ED6C99984F}"/>
              </a:ext>
            </a:extLst>
          </p:cNvPr>
          <p:cNvSpPr>
            <a:spLocks/>
          </p:cNvSpPr>
          <p:nvPr/>
        </p:nvSpPr>
        <p:spPr>
          <a:xfrm>
            <a:off x="385981" y="2083026"/>
            <a:ext cx="3299489" cy="42187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Who to ask? </a:t>
            </a: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A person who offers authority, depth and who is able to offer specificity. They are familiar with your research and other abilities:</a:t>
            </a: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C6F7C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Supervisor, faculty member, employment supervisor, thesis advisor</a:t>
            </a: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+mn-cs"/>
            </a:endParaRP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+mn-cs"/>
            </a:endParaRP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When to ask? </a:t>
            </a: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C6F7C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… early, 3 weeks before scholarship due date</a:t>
            </a: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3506B0-DAD9-EF77-7B88-D31194648B06}"/>
              </a:ext>
            </a:extLst>
          </p:cNvPr>
          <p:cNvSpPr>
            <a:spLocks/>
          </p:cNvSpPr>
          <p:nvPr/>
        </p:nvSpPr>
        <p:spPr>
          <a:xfrm>
            <a:off x="4192954" y="1205801"/>
            <a:ext cx="3188287" cy="588643"/>
          </a:xfrm>
          <a:prstGeom prst="rect">
            <a:avLst/>
          </a:prstGeom>
          <a:ln w="19050">
            <a:solidFill>
              <a:srgbClr val="383155"/>
            </a:solidFill>
          </a:ln>
        </p:spPr>
        <p:txBody>
          <a:bodyPr anchor="t"/>
          <a:lstStyle/>
          <a:p>
            <a:pPr marL="0" marR="0" lvl="0" indent="0" algn="l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5A67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How to ask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C6F7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37FCE-290E-02BE-C2E5-77E33109458F}"/>
              </a:ext>
            </a:extLst>
          </p:cNvPr>
          <p:cNvSpPr>
            <a:spLocks/>
          </p:cNvSpPr>
          <p:nvPr/>
        </p:nvSpPr>
        <p:spPr>
          <a:xfrm>
            <a:off x="3938187" y="1928432"/>
            <a:ext cx="3944520" cy="45279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57150">
              <a:defRPr/>
            </a:pPr>
            <a:r>
              <a:rPr lang="en-US" sz="1500" dirty="0">
                <a:solidFill>
                  <a:srgbClr val="000000"/>
                </a:solidFill>
                <a:ea typeface="Verdana" panose="020B0604030504040204" pitchFamily="34" charset="0"/>
              </a:rPr>
              <a:t>What is your comfort level and awareness of your referee?</a:t>
            </a:r>
          </a:p>
          <a:p>
            <a:pPr marL="57150">
              <a:defRPr/>
            </a:pPr>
            <a:endParaRPr lang="en-US" sz="1500" dirty="0">
              <a:solidFill>
                <a:srgbClr val="000000"/>
              </a:solidFill>
              <a:ea typeface="Verdana" panose="020B0604030504040204" pitchFamily="34" charset="0"/>
            </a:endParaRP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Would you: Email or in-person or phone</a:t>
            </a: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+mn-cs"/>
            </a:endParaRP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If in email, first message should:</a:t>
            </a: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+mn-cs"/>
            </a:endParaRPr>
          </a:p>
          <a:p>
            <a:pPr marL="3429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Be a brief inquiry reminding the faculty member how you know them</a:t>
            </a: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+mn-cs"/>
            </a:endParaRPr>
          </a:p>
          <a:p>
            <a:pPr marL="3429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Provide clarification as to what scholarship application you are applying for</a:t>
            </a: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+mn-cs"/>
            </a:endParaRPr>
          </a:p>
          <a:p>
            <a:pPr marL="3429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Clearly ask if they are willing to provide an enthusiastic reference for your scholarship application</a:t>
            </a: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+mn-cs"/>
            </a:endParaRPr>
          </a:p>
          <a:p>
            <a:pPr marL="3429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Provide the scholarship application submission deadline</a:t>
            </a:r>
          </a:p>
          <a:p>
            <a:pPr marL="3429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+mn-cs"/>
            </a:endParaRP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 </a:t>
            </a:r>
          </a:p>
        </p:txBody>
      </p:sp>
      <p:pic>
        <p:nvPicPr>
          <p:cNvPr id="5124" name="Picture 4" descr="Free White Envelopes and Income Tax Return Form on a Wooden Table Stock Photo">
            <a:extLst>
              <a:ext uri="{FF2B5EF4-FFF2-40B4-BE49-F238E27FC236}">
                <a16:creationId xmlns:a16="http://schemas.microsoft.com/office/drawing/2014/main" id="{03C09B5D-EBC8-06EC-7C55-C25A8372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25" y="1091045"/>
            <a:ext cx="4056575" cy="46135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78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7766" y="1124712"/>
            <a:ext cx="966777" cy="4608576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AFB5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4543" y="1124712"/>
            <a:ext cx="2160910" cy="46085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CDDCDA4-B196-559E-CA37-A14A9612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750" y="1232090"/>
            <a:ext cx="3705586" cy="1009859"/>
          </a:xfrm>
        </p:spPr>
        <p:txBody>
          <a:bodyPr vert="horz" lIns="0" tIns="0" rIns="0" bIns="0" rtlCol="0" anchor="t">
            <a:noAutofit/>
          </a:bodyPr>
          <a:lstStyle/>
          <a:p>
            <a:br>
              <a:rPr lang="en-US" sz="1600" dirty="0"/>
            </a:br>
            <a:r>
              <a:rPr lang="en-US" sz="1600" dirty="0"/>
              <a:t>What to provide a referee </a:t>
            </a:r>
            <a:br>
              <a:rPr lang="en-US" sz="1600" dirty="0"/>
            </a:br>
            <a:r>
              <a:rPr lang="en-US" sz="1600" dirty="0"/>
              <a:t>and </a:t>
            </a:r>
            <a:br>
              <a:rPr lang="en-US" sz="1600" dirty="0"/>
            </a:br>
            <a:r>
              <a:rPr lang="en-US" sz="1600" dirty="0"/>
              <a:t>what might be helpful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09B1ED-4D78-65EC-0579-DA9E41D7C42C}"/>
              </a:ext>
            </a:extLst>
          </p:cNvPr>
          <p:cNvSpPr txBox="1">
            <a:spLocks/>
          </p:cNvSpPr>
          <p:nvPr/>
        </p:nvSpPr>
        <p:spPr bwMode="black">
          <a:xfrm>
            <a:off x="5643316" y="962579"/>
            <a:ext cx="5409770" cy="4932841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wrap="square" lIns="274320" tIns="182880" rIns="274320" bIns="182880" rtlCol="0" anchor="t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7788" marR="0" lvl="0" indent="0" algn="l" defTabSz="60460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j-cs"/>
              </a:rPr>
              <a:t>Advise your referee you will provide:</a:t>
            </a:r>
          </a:p>
          <a:p>
            <a:pPr marL="323538" marR="0" lvl="0" indent="-285750" algn="l" defTabSz="60460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522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j-cs"/>
              </a:rPr>
              <a:t>Scholarship details &amp; selection criteria</a:t>
            </a:r>
          </a:p>
          <a:p>
            <a:pPr marL="323538" marR="0" lvl="0" indent="-285750" algn="l" defTabSz="60460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522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j-cs"/>
              </a:rPr>
              <a:t>Draft of your outline of proposed research </a:t>
            </a:r>
          </a:p>
          <a:p>
            <a:pPr marL="323538" marR="0" lvl="0" indent="-285750" algn="l" defTabSz="60460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522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j-cs"/>
              </a:rPr>
              <a:t>Referee instructions </a:t>
            </a:r>
          </a:p>
          <a:p>
            <a:pPr marL="323538" marR="0" lvl="0" indent="-285750" algn="l" defTabSz="60460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522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j-cs"/>
              </a:rPr>
              <a:t>Due date for recommendation letter submission</a:t>
            </a:r>
          </a:p>
          <a:p>
            <a:pPr marL="37788" marR="0" lvl="0" indent="0" algn="l" defTabSz="60460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522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+mj-cs"/>
            </a:endParaRPr>
          </a:p>
          <a:p>
            <a:pPr marL="37788" marR="0" lvl="0" indent="0" algn="l" defTabSz="60460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522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+mj-cs"/>
            </a:endParaRPr>
          </a:p>
          <a:p>
            <a:pPr marL="37788" marR="0" lvl="0" indent="0" algn="l" defTabSz="60460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j-cs"/>
              </a:rPr>
              <a:t>Ask, would it would be </a:t>
            </a:r>
            <a:r>
              <a:rPr kumimoji="0" lang="en-US" sz="16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j-cs"/>
              </a:rPr>
              <a:t>helpful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j-cs"/>
              </a:rPr>
              <a:t> to provide:</a:t>
            </a:r>
          </a:p>
          <a:p>
            <a:pPr marL="226725" marR="0" lvl="0" indent="-188938" algn="l" defTabSz="604601" rtl="0" eaLnBrk="1" fontAlgn="auto" latinLnBrk="0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unofficial transcripts;</a:t>
            </a:r>
          </a:p>
          <a:p>
            <a:pPr marL="226725" marR="0" lvl="0" indent="-188938" algn="l" defTabSz="604601" rtl="0" eaLnBrk="1" fontAlgn="auto" latinLnBrk="0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a resume or CCV;</a:t>
            </a:r>
          </a:p>
          <a:p>
            <a:pPr marL="226725" marR="0" lvl="0" indent="-188938" algn="l" defTabSz="604601" rtl="0" eaLnBrk="1" fontAlgn="auto" latinLnBrk="0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written blurbs for how your experience or academic background fits the selection criteria of the scholarship competition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1CFB3F-1F28-1806-E6A3-C604CA832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777" y="2425664"/>
            <a:ext cx="2987531" cy="330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90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>
            <a:extLst>
              <a:ext uri="{FF2B5EF4-FFF2-40B4-BE49-F238E27FC236}">
                <a16:creationId xmlns:a16="http://schemas.microsoft.com/office/drawing/2014/main" id="{653CF142-DC0E-CB1A-DA67-2C639DEC00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blackWhite">
          <a:xfrm>
            <a:off x="5442858" y="487362"/>
            <a:ext cx="6640266" cy="993095"/>
          </a:xfrm>
          <a:prstGeom prst="rect">
            <a:avLst/>
          </a:prstGeom>
        </p:spPr>
        <p:txBody>
          <a:bodyPr rot="0" spcFirstLastPara="0" vertOverflow="overflow" horzOverflow="overflow" vert="horz" lIns="182880" tIns="182880" rIns="182880" bIns="182880" numCol="1" spcCol="0" rtlCol="0" fromWordArt="0" anchor="ctr" anchorCtr="1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0" i="0" u="none" strike="noStrike" normalizeH="0" noProof="0" dirty="0">
                <a:ln>
                  <a:noFill/>
                </a:ln>
                <a:effectLst/>
                <a:uLnTx/>
                <a:uFillTx/>
              </a:rPr>
              <a:t>Benefits of Developing Scholarship applications</a:t>
            </a:r>
          </a:p>
        </p:txBody>
      </p:sp>
      <p:pic>
        <p:nvPicPr>
          <p:cNvPr id="4100" name="Picture 4" descr="Free Photo of Woman Sitting by the Table While Writing Stock Photo">
            <a:extLst>
              <a:ext uri="{FF2B5EF4-FFF2-40B4-BE49-F238E27FC236}">
                <a16:creationId xmlns:a16="http://schemas.microsoft.com/office/drawing/2014/main" id="{6A3EAA06-4685-DB5F-CE0E-F5764C14F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73650" y="1099467"/>
            <a:ext cx="3352780" cy="49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2870D6-5A0A-8E7D-90D3-FF7638B8412F}"/>
              </a:ext>
            </a:extLst>
          </p:cNvPr>
          <p:cNvSpPr txBox="1"/>
          <p:nvPr/>
        </p:nvSpPr>
        <p:spPr>
          <a:xfrm>
            <a:off x="6096020" y="1828535"/>
            <a:ext cx="6095980" cy="4757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Enhances your ability to communicate your research clearly to non-academic audiences, avoiding jargon.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Provides exposure to the complexities and technical challenges of government portals and instructions.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Improves your academic and discipline specific writing skills, as consistent practice leads to greater proficiency.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By working task-to-task, you gain a better grasp of the time and planning required to complete projects on deadline.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Provides essential experience, enabling you to confidently mentor young researchers through the scholarship application process. </a:t>
            </a:r>
          </a:p>
        </p:txBody>
      </p:sp>
    </p:spTree>
    <p:extLst>
      <p:ext uri="{BB962C8B-B14F-4D97-AF65-F5344CB8AC3E}">
        <p14:creationId xmlns:p14="http://schemas.microsoft.com/office/powerpoint/2010/main" val="4089217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group of potted plants">
            <a:extLst>
              <a:ext uri="{FF2B5EF4-FFF2-40B4-BE49-F238E27FC236}">
                <a16:creationId xmlns:a16="http://schemas.microsoft.com/office/drawing/2014/main" id="{C5E399AE-C2DC-0BE4-A179-9A726D23FF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" r="15"/>
          <a:stretch/>
        </p:blipFill>
        <p:spPr>
          <a:xfrm>
            <a:off x="458787" y="457200"/>
            <a:ext cx="11274425" cy="5943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26ABF06-5491-8319-408F-AC9C03E6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413" y="612475"/>
            <a:ext cx="5476446" cy="307902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 Matters</a:t>
            </a:r>
            <a:r>
              <a:rPr lang="en-US" dirty="0">
                <a:solidFill>
                  <a:schemeClr val="tx1"/>
                </a:solidFill>
              </a:rPr>
              <a:t>”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Jane Rennie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Graduate Finance Officer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Coordinator of all Graduate Scholarships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hlinkClick r:id="rId5"/>
              </a:rPr>
              <a:t>janerennie@trentu.ca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			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51287-AEFF-77CF-2E89-A822369ABF0D}"/>
              </a:ext>
            </a:extLst>
          </p:cNvPr>
          <p:cNvSpPr txBox="1"/>
          <p:nvPr/>
        </p:nvSpPr>
        <p:spPr>
          <a:xfrm>
            <a:off x="5807413" y="2931448"/>
            <a:ext cx="34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/>
                <a:ea typeface="+mn-ea"/>
                <a:cs typeface="+mn-cs"/>
              </a:rPr>
              <a:t>Workshop Registration: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j-lt"/>
                <a:hlinkClick r:id="rId6"/>
              </a:rPr>
              <a:t>How to Win Scholarships</a:t>
            </a:r>
            <a:endParaRPr kumimoji="0" lang="en-CA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08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E2910-B4A3-14AE-7A6D-FCBFF945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07" y="2111829"/>
            <a:ext cx="4486656" cy="2127697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Best source for the application instructions is the School of Graduate Studies 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endParaRPr lang="en-US" sz="3200" dirty="0"/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F0F143B-3981-4FC2-BB15-0C5867633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F58C4B-714F-097D-F5FF-DF3EB3049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1483" y="2111829"/>
            <a:ext cx="3261697" cy="2209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794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BCA027E7-F7D6-7604-8C75-8A13D80C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61" y="4474029"/>
            <a:ext cx="5445468" cy="1807537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School of Graduate Studies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Blackburn Hall, Suite 115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All financial inquires direct to</a:t>
            </a:r>
            <a:r>
              <a:rPr lang="en-US" sz="1500" dirty="0">
                <a:solidFill>
                  <a:schemeClr val="tx1"/>
                </a:solidFill>
              </a:rPr>
              <a:t>: </a:t>
            </a:r>
            <a:r>
              <a:rPr lang="en-US" sz="1500" cap="none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graduatefinance@trentu.ca</a:t>
            </a:r>
            <a:br>
              <a:rPr lang="en-US" sz="1500" dirty="0">
                <a:solidFill>
                  <a:schemeClr val="tx1"/>
                </a:solidFill>
              </a:rPr>
            </a:b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2050" name="Picture 2" descr="Broad view of students on the main floor of Bata library">
            <a:extLst>
              <a:ext uri="{FF2B5EF4-FFF2-40B4-BE49-F238E27FC236}">
                <a16:creationId xmlns:a16="http://schemas.microsoft.com/office/drawing/2014/main" id="{6E7D9E36-2FCE-6119-7146-C9B136601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50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348845-3852-D4E6-EF42-8024EAC0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264" y="423605"/>
            <a:ext cx="4876799" cy="773824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/>
              <a:t>First Tasks</a:t>
            </a:r>
            <a:endParaRPr lang="en-US" sz="2400" dirty="0"/>
          </a:p>
        </p:txBody>
      </p:sp>
      <p:pic>
        <p:nvPicPr>
          <p:cNvPr id="10" name="Picture 9" descr="Woman looking at laptop">
            <a:extLst>
              <a:ext uri="{FF2B5EF4-FFF2-40B4-BE49-F238E27FC236}">
                <a16:creationId xmlns:a16="http://schemas.microsoft.com/office/drawing/2014/main" id="{3C2550E0-3BB5-960F-64A5-419F83DE3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507" y="1165056"/>
            <a:ext cx="4018602" cy="45278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726E73-F3A8-FAA5-D9C7-04FB7BE827FF}"/>
              </a:ext>
            </a:extLst>
          </p:cNvPr>
          <p:cNvSpPr txBox="1"/>
          <p:nvPr/>
        </p:nvSpPr>
        <p:spPr>
          <a:xfrm>
            <a:off x="6270171" y="1643743"/>
            <a:ext cx="5802086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>
                <a:solidFill>
                  <a:srgbClr val="242424"/>
                </a:solidFill>
                <a:effectLst/>
              </a:rPr>
              <a:t>Before starting your application, make sure to review the website to determine your eligibility.</a:t>
            </a:r>
          </a:p>
          <a:p>
            <a:pPr algn="l">
              <a:spcAft>
                <a:spcPts val="1200"/>
              </a:spcAft>
            </a:pPr>
            <a:endParaRPr lang="en-US" b="0" i="0">
              <a:solidFill>
                <a:srgbClr val="242424"/>
              </a:solidFill>
              <a:effectLst/>
            </a:endParaRPr>
          </a:p>
          <a:p>
            <a:pPr algn="l">
              <a:spcAft>
                <a:spcPts val="1200"/>
              </a:spcAft>
              <a:buFont typeface="+mj-lt"/>
              <a:buAutoNum type="arabicPeriod"/>
            </a:pPr>
            <a:r>
              <a:rPr lang="en-US" b="1" i="0">
                <a:solidFill>
                  <a:srgbClr val="242424"/>
                </a:solidFill>
                <a:effectLst/>
              </a:rPr>
              <a:t>Check MyTrent</a:t>
            </a:r>
            <a:r>
              <a:rPr lang="en-US" b="0" i="0">
                <a:solidFill>
                  <a:srgbClr val="242424"/>
                </a:solidFill>
                <a:effectLst/>
              </a:rPr>
              <a:t>: Access the OGS/QEII-OGSST 2025-26 application on your student MyTrent portal under the Finances tab.</a:t>
            </a:r>
          </a:p>
          <a:p>
            <a:pPr algn="l">
              <a:spcAft>
                <a:spcPts val="1200"/>
              </a:spcAft>
              <a:buFont typeface="+mj-lt"/>
              <a:buAutoNum type="arabicPeriod"/>
            </a:pPr>
            <a:r>
              <a:rPr lang="en-US" b="1" i="0">
                <a:solidFill>
                  <a:srgbClr val="242424"/>
                </a:solidFill>
                <a:effectLst/>
              </a:rPr>
              <a:t>Explore Financial Matters</a:t>
            </a:r>
            <a:r>
              <a:rPr lang="en-US" b="0" i="0">
                <a:solidFill>
                  <a:srgbClr val="242424"/>
                </a:solidFill>
                <a:effectLst/>
              </a:rPr>
              <a:t>: Review </a:t>
            </a:r>
            <a:r>
              <a:rPr lang="en-US" b="0" i="0">
                <a:effectLst/>
              </a:rPr>
              <a:t>"</a:t>
            </a:r>
            <a:r>
              <a:rPr lang="en-US" b="0" i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Win Scholarships</a:t>
            </a:r>
            <a:r>
              <a:rPr lang="en-US" b="0" i="0">
                <a:effectLst/>
              </a:rPr>
              <a:t>" for valuable resources.</a:t>
            </a:r>
          </a:p>
          <a:p>
            <a:pPr algn="l">
              <a:spcAft>
                <a:spcPts val="1200"/>
              </a:spcAft>
              <a:buFont typeface="+mj-lt"/>
              <a:buAutoNum type="arabicPeriod"/>
            </a:pPr>
            <a:r>
              <a:rPr lang="en-US" b="1" i="0">
                <a:solidFill>
                  <a:srgbClr val="242424"/>
                </a:solidFill>
                <a:effectLst/>
              </a:rPr>
              <a:t>Register for Q&amp;A Sessions</a:t>
            </a:r>
            <a:r>
              <a:rPr lang="en-US" b="0" i="0">
                <a:solidFill>
                  <a:srgbClr val="242424"/>
                </a:solidFill>
                <a:effectLst/>
              </a:rPr>
              <a:t>: Sign up for OGS Application Question &amp; Answer sessions if you have any further questions.</a:t>
            </a:r>
          </a:p>
          <a:p>
            <a:pPr algn="l"/>
            <a:endParaRPr lang="en-US" b="0" i="0">
              <a:solidFill>
                <a:srgbClr val="242424"/>
              </a:solidFill>
              <a:effectLst/>
            </a:endParaRPr>
          </a:p>
          <a:p>
            <a:pPr algn="l"/>
            <a:r>
              <a:rPr lang="en-US" b="0" i="0">
                <a:solidFill>
                  <a:srgbClr val="242424"/>
                </a:solidFill>
                <a:effectLst/>
              </a:rPr>
              <a:t>This will help ensure you have all the information you need!</a:t>
            </a:r>
            <a:endParaRPr lang="en-US" b="0" i="0" dirty="0">
              <a:solidFill>
                <a:srgbClr val="2424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155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03CCCD-6E63-628F-376F-950CB2906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/>
              <a:t>Program of Study Eligibility</a:t>
            </a:r>
          </a:p>
        </p:txBody>
      </p:sp>
      <p:pic>
        <p:nvPicPr>
          <p:cNvPr id="12" name="Picture 11" descr="A top view of books with different cover colours">
            <a:extLst>
              <a:ext uri="{FF2B5EF4-FFF2-40B4-BE49-F238E27FC236}">
                <a16:creationId xmlns:a16="http://schemas.microsoft.com/office/drawing/2014/main" id="{5267427C-FC7B-78B2-23F4-47DB7A446E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633" r="19456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509B1ED-4D78-65EC-0579-DA9E41D7C42C}"/>
              </a:ext>
            </a:extLst>
          </p:cNvPr>
          <p:cNvSpPr txBox="1">
            <a:spLocks/>
          </p:cNvSpPr>
          <p:nvPr/>
        </p:nvSpPr>
        <p:spPr bwMode="black">
          <a:xfrm>
            <a:off x="5445496" y="2640692"/>
            <a:ext cx="5925310" cy="3255252"/>
          </a:xfrm>
          <a:prstGeom prst="rect">
            <a:avLst/>
          </a:prstGeom>
        </p:spPr>
        <p:txBody>
          <a:bodyPr vert="horz" lIns="91440" tIns="45720" rIns="91440" bIns="45720" rtlCol="0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  <a:buClr>
                <a:schemeClr val="accent2"/>
              </a:buClr>
            </a:pPr>
            <a:r>
              <a:rPr lang="en-US" sz="1800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An eligible graduate program must include a significant research component that leads to the completion of a thesis, major research project, dissertation, scholarly publication, performance, recital and/or exhibit that is merit/expert reviewed at the institutional level as a requirement for completion of the program. </a:t>
            </a:r>
          </a:p>
          <a:p>
            <a:pPr indent="-228600" algn="l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cap="none" spc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 algn="l">
              <a:spcBef>
                <a:spcPts val="1000"/>
              </a:spcBef>
              <a:buClr>
                <a:schemeClr val="accent2"/>
              </a:buClr>
            </a:pPr>
            <a:r>
              <a:rPr lang="en-US" sz="1800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Trent applicants may contact: </a:t>
            </a:r>
            <a:r>
              <a:rPr lang="en-US" sz="1800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graduatefinance@trentu.ca</a:t>
            </a:r>
            <a:r>
              <a:rPr lang="en-US" sz="1800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to clarify program of study eligibility for an Ontario Graduate Scholarship.</a:t>
            </a:r>
          </a:p>
          <a:p>
            <a:pPr indent="-228600" algn="l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cap="none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31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0204-B9F4-5627-847B-6D103139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208786"/>
            <a:ext cx="5725885" cy="1456726"/>
          </a:xfrm>
        </p:spPr>
        <p:txBody>
          <a:bodyPr vert="horz" lIns="182880" tIns="182880" rIns="182880" bIns="182880" rtlCol="0" anchor="ctr">
            <a:normAutofit fontScale="90000"/>
          </a:bodyPr>
          <a:lstStyle/>
          <a:p>
            <a:br>
              <a:rPr lang="en-US" sz="2800" dirty="0"/>
            </a:br>
            <a:r>
              <a:rPr lang="en-US" sz="2800" dirty="0"/>
              <a:t>Which </a:t>
            </a:r>
            <a:br>
              <a:rPr lang="en-US" sz="2800" dirty="0"/>
            </a:br>
            <a:r>
              <a:rPr lang="en-US" sz="2800" dirty="0"/>
              <a:t>Selection Review committee</a:t>
            </a:r>
            <a:br>
              <a:rPr lang="en-US" sz="2800" dirty="0"/>
            </a:br>
            <a:r>
              <a:rPr lang="en-US" sz="2800" dirty="0"/>
              <a:t>should you Select?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4A6E17-7D76-F484-56F4-148CD83E2BD1}"/>
              </a:ext>
            </a:extLst>
          </p:cNvPr>
          <p:cNvSpPr txBox="1"/>
          <p:nvPr/>
        </p:nvSpPr>
        <p:spPr>
          <a:xfrm>
            <a:off x="685800" y="2068286"/>
            <a:ext cx="5144059" cy="3603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CA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your field of research best aligns with NSERC choose: 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CA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Doctoral Sciences / Social Sciences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Master's Science / Social Sciences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CA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CA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your field of research best aligns with SSHRC choose:</a:t>
            </a:r>
            <a:endParaRPr lang="en-CA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Doctoral Humanities &amp; Arts / Social Sciences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CA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Master's Humanities &amp; Arts / Social Sciences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CA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92DB8-CA7B-0CF2-1AFA-689387522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2142" y="2160245"/>
            <a:ext cx="5535942" cy="3435012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NSERC – Natural Sciences and Engineering Research Council</a:t>
            </a:r>
          </a:p>
          <a:p>
            <a:pPr algn="l">
              <a:lnSpc>
                <a:spcPct val="90000"/>
              </a:lnSpc>
            </a:pPr>
            <a:r>
              <a:rPr lang="en-US" sz="16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The intended objective(s) of the research must primarily be to advance knowledge in one or more of the natural science or engineering disciplines.</a:t>
            </a:r>
          </a:p>
          <a:p>
            <a:pPr algn="l">
              <a:lnSpc>
                <a:spcPct val="90000"/>
              </a:lnSpc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6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SSHRC – Social Sciences and Humanities Research Council</a:t>
            </a:r>
          </a:p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intended outcome of the research must primarily be to add to our understanding and knowledge of individuals, groups, and societies – what we think, how we live and how we interact with each other and the world around us. </a:t>
            </a:r>
          </a:p>
          <a:p>
            <a:pPr algn="l">
              <a:lnSpc>
                <a:spcPct val="90000"/>
              </a:lnSpc>
            </a:pP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7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ACA6C-DF1A-2DA1-665A-6C36A8635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17A5376-7538-4CBF-A08A-0B6CC1AB4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532804"/>
          </a:xfrm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en-US" sz="1600" dirty="0"/>
              <a:t>Ontario Graduate scholarship</a:t>
            </a:r>
            <a:br>
              <a:rPr lang="en-US" sz="1600" dirty="0"/>
            </a:br>
            <a:r>
              <a:rPr lang="en-US" sz="1600" dirty="0"/>
              <a:t> ~ </a:t>
            </a:r>
            <a:br>
              <a:rPr lang="en-US" sz="1600" dirty="0"/>
            </a:br>
            <a:r>
              <a:rPr lang="en-US" sz="1600" dirty="0"/>
              <a:t>Queen Elizabeth II Ontario graduate Scholarship in Science &amp; Technology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 Application Information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5C70C44-63F2-9076-63B7-858045985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004" y="804161"/>
            <a:ext cx="4297680" cy="286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4E4105A-E7CE-F197-F149-1B5FBA8A2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8316" y="804161"/>
            <a:ext cx="4297680" cy="286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3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oks on a table">
            <a:extLst>
              <a:ext uri="{FF2B5EF4-FFF2-40B4-BE49-F238E27FC236}">
                <a16:creationId xmlns:a16="http://schemas.microsoft.com/office/drawing/2014/main" id="{C89D14D9-9715-BD9D-8921-B74AF9E3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428" r="2238" b="-1"/>
          <a:stretch/>
        </p:blipFill>
        <p:spPr>
          <a:xfrm>
            <a:off x="64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D57532-9828-6453-2660-6EECADF8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3" y="860305"/>
            <a:ext cx="4487298" cy="1349495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Selection Criteria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br>
              <a:rPr lang="en-US" sz="1900" dirty="0">
                <a:solidFill>
                  <a:schemeClr val="bg1"/>
                </a:solidFill>
              </a:rPr>
            </a:br>
            <a:r>
              <a:rPr lang="en-US" sz="1900" dirty="0">
                <a:solidFill>
                  <a:schemeClr val="bg1"/>
                </a:solidFill>
              </a:rPr>
              <a:t>for master’s Level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4B1A3-5C64-3942-0E0E-B00A01899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941" y="555171"/>
            <a:ext cx="5110602" cy="5340773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600" dirty="0"/>
          </a:p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b="1" dirty="0"/>
              <a:t>Academic excellence </a:t>
            </a:r>
            <a:r>
              <a:rPr lang="en-US" sz="1600" dirty="0"/>
              <a:t>(weight 50%)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b="0" i="0" dirty="0">
                <a:effectLst/>
                <a:latin typeface="Untitled Regular"/>
              </a:rPr>
              <a:t>As demonstrated by past academic results, transcripts, awards and distinctions</a:t>
            </a: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b="1" dirty="0"/>
              <a:t>Research potential </a:t>
            </a:r>
            <a:r>
              <a:rPr lang="en-US" sz="1600" dirty="0"/>
              <a:t>(weight 30%)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b="0" i="0" dirty="0">
                <a:effectLst/>
                <a:latin typeface="Untitled Regular"/>
              </a:rPr>
              <a:t>As demonstrated by your research history, your interest in discovery, the proposed research, its potential contribution to the advancement of knowledge in the field and any anticipated outcomes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b="1" dirty="0"/>
              <a:t>Personal characteristics and interpersonal skills </a:t>
            </a:r>
            <a:r>
              <a:rPr lang="en-US" sz="1600" dirty="0"/>
              <a:t>(weight 20%)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b="0" i="0" dirty="0">
                <a:effectLst/>
                <a:latin typeface="Untitled Regular"/>
              </a:rPr>
              <a:t>As demonstrated by your past professional and relevant extracurricular interactions and collaborations</a:t>
            </a: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Applicants should consider the indicators of the assessment criterion when drafting their winning scholarship application.</a:t>
            </a:r>
          </a:p>
        </p:txBody>
      </p:sp>
    </p:spTree>
    <p:extLst>
      <p:ext uri="{BB962C8B-B14F-4D97-AF65-F5344CB8AC3E}">
        <p14:creationId xmlns:p14="http://schemas.microsoft.com/office/powerpoint/2010/main" val="78494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E28C-831A-24A8-529D-05E60EF3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38450"/>
            <a:ext cx="6281927" cy="791636"/>
          </a:xfrm>
        </p:spPr>
        <p:txBody>
          <a:bodyPr>
            <a:no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How your First-Class Average (80%)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at Trent is Calculated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72084-E750-29AE-3767-855F90BCB18F}"/>
              </a:ext>
            </a:extLst>
          </p:cNvPr>
          <p:cNvSpPr txBox="1"/>
          <p:nvPr/>
        </p:nvSpPr>
        <p:spPr>
          <a:xfrm>
            <a:off x="719327" y="1864970"/>
            <a:ext cx="6331152" cy="4090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514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Typically, if the applicant is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4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year of their undergraduate studies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the grades used will be:</a:t>
            </a:r>
          </a:p>
          <a:p>
            <a:pPr marL="0" marR="0" lvl="0" indent="0" algn="l" defTabSz="2514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UG Third year (Last Academic Period)</a:t>
            </a:r>
          </a:p>
          <a:p>
            <a:pPr marL="0" marR="0" lvl="0" indent="0" algn="l" defTabSz="2514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August 31, 2024, to September 1, 2023</a:t>
            </a:r>
          </a:p>
          <a:p>
            <a:pPr marL="0" marR="0" lvl="0" indent="0" algn="l" defTabSz="2514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2514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UG Second year (Second Last Academic Period)</a:t>
            </a:r>
          </a:p>
          <a:p>
            <a:pPr marL="0" marR="0" lvl="0" indent="0" algn="l" defTabSz="2514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August 31, 2023, to September 1, 2022</a:t>
            </a:r>
          </a:p>
          <a:p>
            <a:pPr marL="0" marR="0" lvl="0" indent="0" algn="l" defTabSz="2514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2514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2514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2514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First year Graduate Student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– grades used:</a:t>
            </a:r>
          </a:p>
          <a:p>
            <a:pPr marL="0" marR="0" lvl="0" indent="0" algn="l" defTabSz="2514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2514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UG fourth year (Last Academic Period)</a:t>
            </a:r>
          </a:p>
          <a:p>
            <a:pPr marL="0" marR="0" lvl="0" indent="0" algn="l" defTabSz="2514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August 31, 2024, to September 1, 2023</a:t>
            </a:r>
          </a:p>
          <a:p>
            <a:pPr marL="0" marR="0" lvl="0" indent="0" algn="l" defTabSz="2514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2514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UG third year (Second Last Academic Period)</a:t>
            </a:r>
          </a:p>
          <a:p>
            <a:pPr marL="0" marR="0" lvl="0" indent="0" algn="l" defTabSz="2514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August 31, 2023, to September 1,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5F0B6-957D-9127-74CB-A69A46C5B758}"/>
              </a:ext>
            </a:extLst>
          </p:cNvPr>
          <p:cNvSpPr txBox="1"/>
          <p:nvPr/>
        </p:nvSpPr>
        <p:spPr>
          <a:xfrm>
            <a:off x="415636" y="6365566"/>
            <a:ext cx="43823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383155"/>
                </a:solidFill>
              </a:rPr>
              <a:t>Financial Matters – </a:t>
            </a:r>
            <a:r>
              <a:rPr lang="en-US" sz="1200" b="1" dirty="0">
                <a:solidFill>
                  <a:srgbClr val="38315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Upcoming Workshops</a:t>
            </a:r>
            <a:endParaRPr lang="en-US" sz="1200" b="1" dirty="0">
              <a:solidFill>
                <a:srgbClr val="383155"/>
              </a:solidFill>
            </a:endParaRPr>
          </a:p>
        </p:txBody>
      </p:sp>
      <p:pic>
        <p:nvPicPr>
          <p:cNvPr id="3075" name="Picture 3" descr="Free Woman Sitting in Front of Macbook Stock Photo">
            <a:extLst>
              <a:ext uri="{FF2B5EF4-FFF2-40B4-BE49-F238E27FC236}">
                <a16:creationId xmlns:a16="http://schemas.microsoft.com/office/drawing/2014/main" id="{034828D8-D11B-FADF-8944-DEA039BE3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83762" y="713019"/>
            <a:ext cx="3688911" cy="543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0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52B25-0C34-1286-3BA5-8590B9BB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964692"/>
            <a:ext cx="5835615" cy="1168908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dirty="0"/>
              <a:t>Doctoral Selection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DE4E6-1606-0350-03DB-F8A873780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514600"/>
            <a:ext cx="5925312" cy="32254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dirty="0"/>
              <a:t>Research ability and potential 	50%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0" i="0" dirty="0">
                <a:effectLst/>
              </a:rPr>
              <a:t>Relevant experience and achievements obtained within and beyond academia			50%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For further details review the Canada Graduate Scholarships – Doctoral </a:t>
            </a:r>
            <a:r>
              <a:rPr lang="en-US" sz="1600" dirty="0">
                <a:solidFill>
                  <a:schemeClr val="tx1"/>
                </a:solidFill>
              </a:rPr>
              <a:t>program </a:t>
            </a:r>
            <a:r>
              <a:rPr lang="en-US" sz="1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152" name="Rectangle 6151">
            <a:extLst>
              <a:ext uri="{FF2B5EF4-FFF2-40B4-BE49-F238E27FC236}">
                <a16:creationId xmlns:a16="http://schemas.microsoft.com/office/drawing/2014/main" id="{E3BC0364-4B58-4841-A227-00A6A59E0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4" name="Rectangle 6153">
            <a:extLst>
              <a:ext uri="{FF2B5EF4-FFF2-40B4-BE49-F238E27FC236}">
                <a16:creationId xmlns:a16="http://schemas.microsoft.com/office/drawing/2014/main" id="{A029A1F4-D02D-48E4-9331-6870B23B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0813" y="479893"/>
            <a:ext cx="3685031" cy="54589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6" name="Rectangle 6155">
            <a:extLst>
              <a:ext uri="{FF2B5EF4-FFF2-40B4-BE49-F238E27FC236}">
                <a16:creationId xmlns:a16="http://schemas.microsoft.com/office/drawing/2014/main" id="{D06A8CF3-711E-4C63-9DD5-53A2696C0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6411" y="644485"/>
            <a:ext cx="3353835" cy="5129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CBF8DC89-E41D-D0CD-E1CD-BE3AB879D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40435" y="822036"/>
            <a:ext cx="3026664" cy="23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Person Writing On A Notebook Beside Macbook  Stock Photo">
            <a:extLst>
              <a:ext uri="{FF2B5EF4-FFF2-40B4-BE49-F238E27FC236}">
                <a16:creationId xmlns:a16="http://schemas.microsoft.com/office/drawing/2014/main" id="{119A9BA3-D241-475A-32C2-8262F9EF8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40435" y="3255097"/>
            <a:ext cx="3026664" cy="23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93996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Custom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6722518_win32_SD_v11" id="{6E195932-91F4-4861-8538-848409B20D97}" vid="{F5C82CE7-F5AC-4E30-975C-FD228ED220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5B6D968-3BA5-45CA-AFA4-01F84FB04F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54E976-D9B8-49D6-BB1E-30B410663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7C52C5-6F65-4D42-B855-A3283C55581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5156</TotalTime>
  <Words>1475</Words>
  <Application>Microsoft Office PowerPoint</Application>
  <PresentationFormat>Widescreen</PresentationFormat>
  <Paragraphs>199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Aptos</vt:lpstr>
      <vt:lpstr>Arial</vt:lpstr>
      <vt:lpstr>Bodoni MT</vt:lpstr>
      <vt:lpstr>Calibri</vt:lpstr>
      <vt:lpstr>Gill Sans MT</vt:lpstr>
      <vt:lpstr>Source Sans Pro Light</vt:lpstr>
      <vt:lpstr>Symbol</vt:lpstr>
      <vt:lpstr>Untitled Regular</vt:lpstr>
      <vt:lpstr>Verdana</vt:lpstr>
      <vt:lpstr>Wingdings</vt:lpstr>
      <vt:lpstr>Parcel</vt:lpstr>
      <vt:lpstr>Custom</vt:lpstr>
      <vt:lpstr>Tips for your  Ontario graduate scholarship application  due February 12, 2025</vt:lpstr>
      <vt:lpstr> Best source for the application instructions is the School of Graduate Studies website </vt:lpstr>
      <vt:lpstr>First Tasks</vt:lpstr>
      <vt:lpstr>Program of Study Eligibility</vt:lpstr>
      <vt:lpstr> Which  Selection Review committee should you Select? </vt:lpstr>
      <vt:lpstr>Ontario Graduate scholarship  ~  Queen Elizabeth II Ontario graduate Scholarship in Science &amp; Technology   Application Information</vt:lpstr>
      <vt:lpstr>Selection Criteria  for master’s Level applications</vt:lpstr>
      <vt:lpstr>How your First-Class Average (80%)  at Trent is Calculated</vt:lpstr>
      <vt:lpstr>Doctoral Selection Criteria</vt:lpstr>
      <vt:lpstr>Selection Review Process</vt:lpstr>
      <vt:lpstr>Special Circumstances  what to consider</vt:lpstr>
      <vt:lpstr>Writing Tips for Special circumstances</vt:lpstr>
      <vt:lpstr>Outline of Proposed Research  Various Proposal Frameworks</vt:lpstr>
      <vt:lpstr>Transcripts </vt:lpstr>
      <vt:lpstr>Scholarship Application Recommendation Letters</vt:lpstr>
      <vt:lpstr>Who? When? How?</vt:lpstr>
      <vt:lpstr> What to provide a referee  and  what might be helpful</vt:lpstr>
      <vt:lpstr>Benefits of Developing Scholarship applications</vt:lpstr>
      <vt:lpstr>“Financial Matters”   Jane Rennie Graduate Finance Officer Coordinator of all Graduate Scholarships janerennie@trentu.ca       </vt:lpstr>
      <vt:lpstr>School of Graduate Studies Blackburn Hall, Suite 115 All financial inquires direct to: graduatefinance@trentu.ca </vt:lpstr>
    </vt:vector>
  </TitlesOfParts>
  <Company>Trent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 Rennie</dc:creator>
  <cp:lastModifiedBy>Haley McCormick</cp:lastModifiedBy>
  <cp:revision>58</cp:revision>
  <dcterms:created xsi:type="dcterms:W3CDTF">2024-07-08T15:53:07Z</dcterms:created>
  <dcterms:modified xsi:type="dcterms:W3CDTF">2025-01-13T18:40:14Z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