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15"/>
  </p:notesMasterIdLst>
  <p:handoutMasterIdLst>
    <p:handoutMasterId r:id="rId16"/>
  </p:handoutMasterIdLst>
  <p:sldIdLst>
    <p:sldId id="291" r:id="rId5"/>
    <p:sldId id="297" r:id="rId6"/>
    <p:sldId id="295" r:id="rId7"/>
    <p:sldId id="294" r:id="rId8"/>
    <p:sldId id="298" r:id="rId9"/>
    <p:sldId id="306" r:id="rId10"/>
    <p:sldId id="296" r:id="rId11"/>
    <p:sldId id="321" r:id="rId12"/>
    <p:sldId id="320" r:id="rId13"/>
    <p:sldId id="318" r:id="rId1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647E"/>
    <a:srgbClr val="094852"/>
    <a:srgbClr val="053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F4A345-8F25-4810-AD7F-08BD4A6FE57D}" v="5" dt="2019-08-29T10:47:48.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96305" autoAdjust="0"/>
  </p:normalViewPr>
  <p:slideViewPr>
    <p:cSldViewPr snapToGrid="0" snapToObjects="1">
      <p:cViewPr varScale="1">
        <p:scale>
          <a:sx n="144" d="100"/>
          <a:sy n="144" d="100"/>
        </p:scale>
        <p:origin x="276" y="12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B4E781B-57B1-F84E-BEA7-15ABF04922B2}" type="datetime1">
              <a:rPr lang="en-CA" smtClean="0"/>
              <a:t>2023-03-29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Click to add footer</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18C7697-E0BD-9344-9A96-1D3C032147D4}" type="slidenum">
              <a:rPr lang="en-US" smtClean="0"/>
              <a:t>‹#›</a:t>
            </a:fld>
            <a:endParaRPr lang="en-US" dirty="0"/>
          </a:p>
        </p:txBody>
      </p:sp>
    </p:spTree>
    <p:extLst>
      <p:ext uri="{BB962C8B-B14F-4D97-AF65-F5344CB8AC3E}">
        <p14:creationId xmlns:p14="http://schemas.microsoft.com/office/powerpoint/2010/main" val="25378849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E158DB-5FDA-4848-A13F-A97620641317}" type="datetime1">
              <a:rPr lang="en-CA" smtClean="0"/>
              <a:t>2023-03-29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dirty="0"/>
              <a:t>Click to add footer</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235EB84-4CB2-5E49-B6ED-D6659A7E97F3}" type="slidenum">
              <a:rPr lang="en-US" smtClean="0"/>
              <a:t>‹#›</a:t>
            </a:fld>
            <a:endParaRPr lang="en-US" dirty="0"/>
          </a:p>
        </p:txBody>
      </p:sp>
    </p:spTree>
    <p:extLst>
      <p:ext uri="{BB962C8B-B14F-4D97-AF65-F5344CB8AC3E}">
        <p14:creationId xmlns:p14="http://schemas.microsoft.com/office/powerpoint/2010/main" val="66110741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Click to add footer</a:t>
            </a:r>
          </a:p>
        </p:txBody>
      </p:sp>
      <p:sp>
        <p:nvSpPr>
          <p:cNvPr id="5" name="Slide Number Placeholder 4"/>
          <p:cNvSpPr>
            <a:spLocks noGrp="1"/>
          </p:cNvSpPr>
          <p:nvPr>
            <p:ph type="sldNum" sz="quarter" idx="11"/>
          </p:nvPr>
        </p:nvSpPr>
        <p:spPr/>
        <p:txBody>
          <a:bodyPr/>
          <a:lstStyle/>
          <a:p>
            <a:fld id="{9235EB84-4CB2-5E49-B6ED-D6659A7E97F3}" type="slidenum">
              <a:rPr lang="en-US" smtClean="0"/>
              <a:t>0</a:t>
            </a:fld>
            <a:endParaRPr lang="en-US" dirty="0"/>
          </a:p>
        </p:txBody>
      </p:sp>
    </p:spTree>
    <p:extLst>
      <p:ext uri="{BB962C8B-B14F-4D97-AF65-F5344CB8AC3E}">
        <p14:creationId xmlns:p14="http://schemas.microsoft.com/office/powerpoint/2010/main" val="342146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Click to add footer</a:t>
            </a:r>
          </a:p>
        </p:txBody>
      </p:sp>
      <p:sp>
        <p:nvSpPr>
          <p:cNvPr id="5" name="Slide Number Placeholder 4"/>
          <p:cNvSpPr>
            <a:spLocks noGrp="1"/>
          </p:cNvSpPr>
          <p:nvPr>
            <p:ph type="sldNum" sz="quarter" idx="11"/>
          </p:nvPr>
        </p:nvSpPr>
        <p:spPr/>
        <p:txBody>
          <a:bodyPr/>
          <a:lstStyle/>
          <a:p>
            <a:fld id="{9235EB84-4CB2-5E49-B6ED-D6659A7E97F3}" type="slidenum">
              <a:rPr lang="en-US" smtClean="0"/>
              <a:t>1</a:t>
            </a:fld>
            <a:endParaRPr lang="en-US" dirty="0"/>
          </a:p>
        </p:txBody>
      </p:sp>
    </p:spTree>
    <p:extLst>
      <p:ext uri="{BB962C8B-B14F-4D97-AF65-F5344CB8AC3E}">
        <p14:creationId xmlns:p14="http://schemas.microsoft.com/office/powerpoint/2010/main" val="67618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Click to add footer</a:t>
            </a:r>
            <a:endParaRPr lang="en-US" dirty="0"/>
          </a:p>
        </p:txBody>
      </p:sp>
      <p:sp>
        <p:nvSpPr>
          <p:cNvPr id="5" name="Slide Number Placeholder 4"/>
          <p:cNvSpPr>
            <a:spLocks noGrp="1"/>
          </p:cNvSpPr>
          <p:nvPr>
            <p:ph type="sldNum" sz="quarter" idx="11"/>
          </p:nvPr>
        </p:nvSpPr>
        <p:spPr/>
        <p:txBody>
          <a:bodyPr/>
          <a:lstStyle/>
          <a:p>
            <a:fld id="{9235EB84-4CB2-5E49-B6ED-D6659A7E97F3}" type="slidenum">
              <a:rPr lang="en-US" smtClean="0"/>
              <a:t>2</a:t>
            </a:fld>
            <a:endParaRPr lang="en-US" dirty="0"/>
          </a:p>
        </p:txBody>
      </p:sp>
    </p:spTree>
    <p:extLst>
      <p:ext uri="{BB962C8B-B14F-4D97-AF65-F5344CB8AC3E}">
        <p14:creationId xmlns:p14="http://schemas.microsoft.com/office/powerpoint/2010/main" val="1535818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Students are encouraged to review the graduate calendar with regards to fees, at School of Graduate Studies policies, can be found starting on page 116 of 2020-21 Academic Calendar</a:t>
            </a:r>
          </a:p>
          <a:p>
            <a:r>
              <a:rPr lang="en-US" dirty="0"/>
              <a:t>Tuition</a:t>
            </a:r>
            <a:r>
              <a:rPr lang="en-US" baseline="0" dirty="0"/>
              <a:t> for graduate studies is applied three times a year and is typically posted to your student account the week prior to a new term.  Billing is triggered by registration in the holder course GSFT 500.  Registration fees are applied three times a year.  </a:t>
            </a:r>
          </a:p>
          <a:p>
            <a:endParaRPr lang="en-US" baseline="0" dirty="0"/>
          </a:p>
          <a:p>
            <a:r>
              <a:rPr lang="en-US" baseline="0" dirty="0"/>
              <a:t>Ancillary charges are non refundable. </a:t>
            </a:r>
            <a:endParaRPr lang="en-US" dirty="0"/>
          </a:p>
        </p:txBody>
      </p:sp>
      <p:sp>
        <p:nvSpPr>
          <p:cNvPr id="4" name="Footer Placeholder 3"/>
          <p:cNvSpPr>
            <a:spLocks noGrp="1"/>
          </p:cNvSpPr>
          <p:nvPr>
            <p:ph type="ftr" sz="quarter" idx="10"/>
          </p:nvPr>
        </p:nvSpPr>
        <p:spPr/>
        <p:txBody>
          <a:bodyPr/>
          <a:lstStyle/>
          <a:p>
            <a:r>
              <a:rPr lang="en-US" dirty="0"/>
              <a:t>Click to add footer</a:t>
            </a:r>
          </a:p>
        </p:txBody>
      </p:sp>
      <p:sp>
        <p:nvSpPr>
          <p:cNvPr id="5" name="Slide Number Placeholder 4"/>
          <p:cNvSpPr>
            <a:spLocks noGrp="1"/>
          </p:cNvSpPr>
          <p:nvPr>
            <p:ph type="sldNum" sz="quarter" idx="11"/>
          </p:nvPr>
        </p:nvSpPr>
        <p:spPr/>
        <p:txBody>
          <a:bodyPr/>
          <a:lstStyle/>
          <a:p>
            <a:fld id="{9235EB84-4CB2-5E49-B6ED-D6659A7E97F3}" type="slidenum">
              <a:rPr lang="en-US" smtClean="0"/>
              <a:t>3</a:t>
            </a:fld>
            <a:endParaRPr lang="en-US" dirty="0"/>
          </a:p>
        </p:txBody>
      </p:sp>
    </p:spTree>
    <p:extLst>
      <p:ext uri="{BB962C8B-B14F-4D97-AF65-F5344CB8AC3E}">
        <p14:creationId xmlns:p14="http://schemas.microsoft.com/office/powerpoint/2010/main" val="295280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Click on the links to find out the fees for your program.  </a:t>
            </a:r>
            <a:endParaRPr lang="en-US" dirty="0"/>
          </a:p>
          <a:p>
            <a:endParaRPr lang="en-US" dirty="0"/>
          </a:p>
        </p:txBody>
      </p:sp>
      <p:sp>
        <p:nvSpPr>
          <p:cNvPr id="4" name="Footer Placeholder 3"/>
          <p:cNvSpPr>
            <a:spLocks noGrp="1"/>
          </p:cNvSpPr>
          <p:nvPr>
            <p:ph type="ftr" sz="quarter" idx="10"/>
          </p:nvPr>
        </p:nvSpPr>
        <p:spPr/>
        <p:txBody>
          <a:bodyPr/>
          <a:lstStyle/>
          <a:p>
            <a:r>
              <a:rPr lang="en-US" dirty="0"/>
              <a:t>Click to add footer</a:t>
            </a:r>
          </a:p>
        </p:txBody>
      </p:sp>
      <p:sp>
        <p:nvSpPr>
          <p:cNvPr id="5" name="Slide Number Placeholder 4"/>
          <p:cNvSpPr>
            <a:spLocks noGrp="1"/>
          </p:cNvSpPr>
          <p:nvPr>
            <p:ph type="sldNum" sz="quarter" idx="11"/>
          </p:nvPr>
        </p:nvSpPr>
        <p:spPr/>
        <p:txBody>
          <a:bodyPr/>
          <a:lstStyle/>
          <a:p>
            <a:fld id="{9235EB84-4CB2-5E49-B6ED-D6659A7E97F3}" type="slidenum">
              <a:rPr lang="en-US" smtClean="0"/>
              <a:t>4</a:t>
            </a:fld>
            <a:endParaRPr lang="en-US" dirty="0"/>
          </a:p>
        </p:txBody>
      </p:sp>
    </p:spTree>
    <p:extLst>
      <p:ext uri="{BB962C8B-B14F-4D97-AF65-F5344CB8AC3E}">
        <p14:creationId xmlns:p14="http://schemas.microsoft.com/office/powerpoint/2010/main" val="253141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US" dirty="0"/>
              <a:t>Click to add footer</a:t>
            </a:r>
          </a:p>
        </p:txBody>
      </p:sp>
      <p:sp>
        <p:nvSpPr>
          <p:cNvPr id="5" name="Slide Number Placeholder 4"/>
          <p:cNvSpPr>
            <a:spLocks noGrp="1"/>
          </p:cNvSpPr>
          <p:nvPr>
            <p:ph type="sldNum" sz="quarter" idx="11"/>
          </p:nvPr>
        </p:nvSpPr>
        <p:spPr/>
        <p:txBody>
          <a:bodyPr/>
          <a:lstStyle/>
          <a:p>
            <a:fld id="{9235EB84-4CB2-5E49-B6ED-D6659A7E97F3}" type="slidenum">
              <a:rPr lang="en-US" smtClean="0"/>
              <a:t>5</a:t>
            </a:fld>
            <a:endParaRPr lang="en-US" dirty="0"/>
          </a:p>
        </p:txBody>
      </p:sp>
    </p:spTree>
    <p:extLst>
      <p:ext uri="{BB962C8B-B14F-4D97-AF65-F5344CB8AC3E}">
        <p14:creationId xmlns:p14="http://schemas.microsoft.com/office/powerpoint/2010/main" val="374644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Click to add footer</a:t>
            </a:r>
          </a:p>
        </p:txBody>
      </p:sp>
      <p:sp>
        <p:nvSpPr>
          <p:cNvPr id="5" name="Slide Number Placeholder 4"/>
          <p:cNvSpPr>
            <a:spLocks noGrp="1"/>
          </p:cNvSpPr>
          <p:nvPr>
            <p:ph type="sldNum" sz="quarter" idx="11"/>
          </p:nvPr>
        </p:nvSpPr>
        <p:spPr/>
        <p:txBody>
          <a:bodyPr/>
          <a:lstStyle/>
          <a:p>
            <a:fld id="{9235EB84-4CB2-5E49-B6ED-D6659A7E97F3}" type="slidenum">
              <a:rPr lang="en-US" smtClean="0"/>
              <a:t>6</a:t>
            </a:fld>
            <a:endParaRPr lang="en-US" dirty="0"/>
          </a:p>
        </p:txBody>
      </p:sp>
    </p:spTree>
    <p:extLst>
      <p:ext uri="{BB962C8B-B14F-4D97-AF65-F5344CB8AC3E}">
        <p14:creationId xmlns:p14="http://schemas.microsoft.com/office/powerpoint/2010/main" val="1414646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Click to add footer</a:t>
            </a:r>
          </a:p>
        </p:txBody>
      </p:sp>
      <p:sp>
        <p:nvSpPr>
          <p:cNvPr id="5" name="Slide Number Placeholder 4"/>
          <p:cNvSpPr>
            <a:spLocks noGrp="1"/>
          </p:cNvSpPr>
          <p:nvPr>
            <p:ph type="sldNum" sz="quarter" idx="11"/>
          </p:nvPr>
        </p:nvSpPr>
        <p:spPr/>
        <p:txBody>
          <a:bodyPr/>
          <a:lstStyle/>
          <a:p>
            <a:fld id="{9235EB84-4CB2-5E49-B6ED-D6659A7E97F3}" type="slidenum">
              <a:rPr lang="en-US" smtClean="0"/>
              <a:t>7</a:t>
            </a:fld>
            <a:endParaRPr lang="en-US" dirty="0"/>
          </a:p>
        </p:txBody>
      </p:sp>
    </p:spTree>
    <p:extLst>
      <p:ext uri="{BB962C8B-B14F-4D97-AF65-F5344CB8AC3E}">
        <p14:creationId xmlns:p14="http://schemas.microsoft.com/office/powerpoint/2010/main" val="1717541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5235" y="993536"/>
            <a:ext cx="7995024" cy="1233413"/>
          </a:xfrm>
          <a:prstGeom prst="rect">
            <a:avLst/>
          </a:prstGeom>
        </p:spPr>
        <p:txBody>
          <a:bodyPr lIns="0" tIns="0" rIns="0" bIns="0" anchor="b" anchorCtr="0"/>
          <a:lstStyle>
            <a:lvl1pPr algn="r">
              <a:lnSpc>
                <a:spcPct val="90000"/>
              </a:lnSpc>
              <a:defRPr sz="3200" b="1" i="0">
                <a:solidFill>
                  <a:schemeClr val="bg1"/>
                </a:solidFill>
                <a:latin typeface="Arial"/>
                <a:cs typeface="Arial"/>
              </a:defRPr>
            </a:lvl1pPr>
          </a:lstStyle>
          <a:p>
            <a:r>
              <a:rPr lang="en-CA" dirty="0"/>
              <a:t>Click to add title</a:t>
            </a:r>
            <a:endParaRPr lang="en-US" dirty="0"/>
          </a:p>
        </p:txBody>
      </p:sp>
      <p:sp>
        <p:nvSpPr>
          <p:cNvPr id="3" name="Subtitle 2"/>
          <p:cNvSpPr>
            <a:spLocks noGrp="1"/>
          </p:cNvSpPr>
          <p:nvPr>
            <p:ph type="subTitle" idx="1" hasCustomPrompt="1"/>
          </p:nvPr>
        </p:nvSpPr>
        <p:spPr>
          <a:xfrm>
            <a:off x="575235" y="2974410"/>
            <a:ext cx="7995024" cy="273690"/>
          </a:xfrm>
          <a:prstGeom prst="rect">
            <a:avLst/>
          </a:prstGeom>
        </p:spPr>
        <p:txBody>
          <a:bodyPr lIns="0" tIns="0" rIns="0" bIns="0" anchor="ctr" anchorCtr="0"/>
          <a:lstStyle>
            <a:lvl1pPr marL="0" indent="0" algn="r">
              <a:lnSpc>
                <a:spcPct val="70000"/>
              </a:lnSpc>
              <a:buNone/>
              <a:defRPr sz="1800" b="1"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add date</a:t>
            </a:r>
          </a:p>
        </p:txBody>
      </p:sp>
    </p:spTree>
    <p:extLst>
      <p:ext uri="{BB962C8B-B14F-4D97-AF65-F5344CB8AC3E}">
        <p14:creationId xmlns:p14="http://schemas.microsoft.com/office/powerpoint/2010/main" val="50335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age - OPT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4" hasCustomPrompt="1"/>
          </p:nvPr>
        </p:nvSpPr>
        <p:spPr>
          <a:xfrm>
            <a:off x="1138211" y="922709"/>
            <a:ext cx="6674213" cy="1378894"/>
          </a:xfrm>
          <a:prstGeom prst="rect">
            <a:avLst/>
          </a:prstGeom>
        </p:spPr>
        <p:txBody>
          <a:bodyPr lIns="182880" tIns="91440" rIns="182880" bIns="91440" anchor="t" anchorCtr="0"/>
          <a:lstStyle>
            <a:lvl1pPr marL="0" indent="0">
              <a:lnSpc>
                <a:spcPct val="90000"/>
              </a:lnSpc>
              <a:buNone/>
              <a:defRPr sz="1400" b="1" i="0" baseline="0">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text</a:t>
            </a:r>
          </a:p>
        </p:txBody>
      </p:sp>
      <p:sp>
        <p:nvSpPr>
          <p:cNvPr id="4" name="Title 17"/>
          <p:cNvSpPr>
            <a:spLocks noGrp="1"/>
          </p:cNvSpPr>
          <p:nvPr>
            <p:ph type="title" hasCustomPrompt="1"/>
          </p:nvPr>
        </p:nvSpPr>
        <p:spPr>
          <a:xfrm>
            <a:off x="1138211" y="375315"/>
            <a:ext cx="6674213" cy="425379"/>
          </a:xfrm>
          <a:prstGeom prst="rect">
            <a:avLst/>
          </a:prstGeom>
        </p:spPr>
        <p:txBody>
          <a:bodyPr vert="horz" lIns="182880" tIns="91440" rIns="182880" bIns="91440"/>
          <a:lstStyle>
            <a:lvl1pPr algn="l">
              <a:lnSpc>
                <a:spcPct val="80000"/>
              </a:lnSpc>
              <a:defRPr sz="2400" b="1" i="0">
                <a:solidFill>
                  <a:srgbClr val="FFFFFF"/>
                </a:solidFill>
                <a:latin typeface="Arial"/>
                <a:cs typeface="Arial"/>
              </a:defRPr>
            </a:lvl1pPr>
          </a:lstStyle>
          <a:p>
            <a:r>
              <a:rPr lang="en-CA" dirty="0"/>
              <a:t>Click to add header</a:t>
            </a:r>
            <a:endParaRPr lang="en-US" dirty="0"/>
          </a:p>
        </p:txBody>
      </p:sp>
    </p:spTree>
    <p:extLst>
      <p:ext uri="{BB962C8B-B14F-4D97-AF65-F5344CB8AC3E}">
        <p14:creationId xmlns:p14="http://schemas.microsoft.com/office/powerpoint/2010/main" val="50328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age - OPT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idx="14" hasCustomPrompt="1"/>
          </p:nvPr>
        </p:nvSpPr>
        <p:spPr>
          <a:xfrm>
            <a:off x="1138211" y="922709"/>
            <a:ext cx="6674213" cy="1378894"/>
          </a:xfrm>
          <a:prstGeom prst="rect">
            <a:avLst/>
          </a:prstGeom>
        </p:spPr>
        <p:txBody>
          <a:bodyPr lIns="182880" tIns="91440" rIns="182880" bIns="91440" anchor="t" anchorCtr="0"/>
          <a:lstStyle>
            <a:lvl1pPr marL="0" indent="0">
              <a:lnSpc>
                <a:spcPct val="90000"/>
              </a:lnSpc>
              <a:buNone/>
              <a:defRPr sz="1400" b="1" i="0" baseline="0">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text</a:t>
            </a:r>
          </a:p>
        </p:txBody>
      </p:sp>
      <p:sp>
        <p:nvSpPr>
          <p:cNvPr id="6" name="Title 17"/>
          <p:cNvSpPr>
            <a:spLocks noGrp="1"/>
          </p:cNvSpPr>
          <p:nvPr>
            <p:ph type="title" hasCustomPrompt="1"/>
          </p:nvPr>
        </p:nvSpPr>
        <p:spPr>
          <a:xfrm>
            <a:off x="1138211" y="375315"/>
            <a:ext cx="6674213" cy="425379"/>
          </a:xfrm>
          <a:prstGeom prst="rect">
            <a:avLst/>
          </a:prstGeom>
        </p:spPr>
        <p:txBody>
          <a:bodyPr vert="horz" lIns="182880" tIns="91440" rIns="182880" bIns="91440"/>
          <a:lstStyle>
            <a:lvl1pPr algn="l">
              <a:lnSpc>
                <a:spcPct val="80000"/>
              </a:lnSpc>
              <a:defRPr sz="2400" b="1" i="0">
                <a:solidFill>
                  <a:srgbClr val="FFFFFF"/>
                </a:solidFill>
                <a:latin typeface="Arial"/>
                <a:cs typeface="Arial"/>
              </a:defRPr>
            </a:lvl1pPr>
          </a:lstStyle>
          <a:p>
            <a:r>
              <a:rPr lang="en-CA" dirty="0"/>
              <a:t>Click to add header</a:t>
            </a:r>
            <a:endParaRPr lang="en-US" dirty="0"/>
          </a:p>
        </p:txBody>
      </p:sp>
    </p:spTree>
    <p:extLst>
      <p:ext uri="{BB962C8B-B14F-4D97-AF65-F5344CB8AC3E}">
        <p14:creationId xmlns:p14="http://schemas.microsoft.com/office/powerpoint/2010/main" val="2058093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Bullet Li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99242" y="2001524"/>
            <a:ext cx="854551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9" name="Oval 8"/>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0"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8"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21"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79027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Number Lis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299242" y="2001524"/>
            <a:ext cx="8545518" cy="2577947"/>
          </a:xfrm>
          <a:prstGeom prst="rect">
            <a:avLst/>
          </a:prstGeom>
        </p:spPr>
        <p:txBody>
          <a:bodyPr wrap="square" lIns="182880" tIns="91440" rIns="182880" bIns="91440"/>
          <a:lstStyle>
            <a:lvl1pPr marL="514350" indent="-457200">
              <a:lnSpc>
                <a:spcPct val="100000"/>
              </a:lnSpc>
              <a:spcBef>
                <a:spcPts val="0"/>
              </a:spcBef>
              <a:spcAft>
                <a:spcPts val="0"/>
              </a:spcAft>
              <a:buClr>
                <a:srgbClr val="40647E"/>
              </a:buClr>
              <a:buFont typeface="+mj-lt"/>
              <a:buAutoNum type="arabicParenR"/>
              <a:defRPr sz="2000">
                <a:solidFill>
                  <a:srgbClr val="053021"/>
                </a:solidFill>
                <a:latin typeface="Arial"/>
                <a:cs typeface="Arial"/>
              </a:defRPr>
            </a:lvl1pPr>
            <a:lvl2pPr marL="960120" indent="-411480">
              <a:lnSpc>
                <a:spcPct val="100000"/>
              </a:lnSpc>
              <a:spcBef>
                <a:spcPts val="0"/>
              </a:spcBef>
              <a:buClr>
                <a:srgbClr val="40647E"/>
              </a:buClr>
              <a:buFont typeface="+mj-lt"/>
              <a:buAutoNum type="alphaLcParenR"/>
              <a:defRPr sz="1800" baseline="0">
                <a:solidFill>
                  <a:srgbClr val="053021"/>
                </a:solidFill>
                <a:latin typeface="Arial"/>
                <a:cs typeface="Arial"/>
              </a:defRPr>
            </a:lvl2pPr>
            <a:lvl3pPr marL="1325880" indent="-365760">
              <a:lnSpc>
                <a:spcPct val="100000"/>
              </a:lnSpc>
              <a:spcBef>
                <a:spcPts val="0"/>
              </a:spcBef>
              <a:buClr>
                <a:srgbClr val="40647E"/>
              </a:buClr>
              <a:buFont typeface="+mj-lt"/>
              <a:buAutoNum type="alphaLcParenR"/>
              <a:defRPr sz="1600">
                <a:solidFill>
                  <a:srgbClr val="053021"/>
                </a:solidFill>
                <a:latin typeface="Arial"/>
                <a:cs typeface="Arial"/>
              </a:defRPr>
            </a:lvl3pPr>
            <a:lvl4pPr marL="1627632" indent="-301752">
              <a:lnSpc>
                <a:spcPct val="100000"/>
              </a:lnSpc>
              <a:spcBef>
                <a:spcPts val="0"/>
              </a:spcBef>
              <a:buClr>
                <a:srgbClr val="40647E"/>
              </a:buClr>
              <a:buFont typeface="+mj-lt"/>
              <a:buAutoNum type="alphaLcParenR"/>
              <a:defRPr sz="1400" baseline="0">
                <a:solidFill>
                  <a:srgbClr val="053021"/>
                </a:solidFill>
                <a:latin typeface="Arial"/>
                <a:cs typeface="Arial"/>
              </a:defRPr>
            </a:lvl4pPr>
            <a:lvl5pPr marL="1892808" indent="-274320">
              <a:lnSpc>
                <a:spcPct val="100000"/>
              </a:lnSpc>
              <a:spcBef>
                <a:spcPts val="0"/>
              </a:spcBef>
              <a:buClr>
                <a:srgbClr val="40647E"/>
              </a:buClr>
              <a:buFont typeface="+mj-lt"/>
              <a:buAutoNum type="alphaLcParen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2"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0" name="Oval 9"/>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1"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3"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168662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75235" y="871680"/>
            <a:ext cx="7995024" cy="1233413"/>
          </a:xfrm>
          <a:prstGeom prst="rect">
            <a:avLst/>
          </a:prstGeom>
        </p:spPr>
        <p:txBody>
          <a:bodyPr lIns="0" tIns="0" rIns="0" bIns="0" anchor="b" anchorCtr="0"/>
          <a:lstStyle>
            <a:lvl1pPr algn="r">
              <a:lnSpc>
                <a:spcPct val="90000"/>
              </a:lnSpc>
              <a:defRPr sz="3200" b="1" i="0">
                <a:solidFill>
                  <a:srgbClr val="053021"/>
                </a:solidFill>
                <a:latin typeface="Arial"/>
                <a:cs typeface="Arial"/>
              </a:defRPr>
            </a:lvl1pPr>
          </a:lstStyle>
          <a:p>
            <a:r>
              <a:rPr lang="en-CA" dirty="0"/>
              <a:t>Section 00</a:t>
            </a:r>
            <a:endParaRPr lang="en-US" dirty="0"/>
          </a:p>
        </p:txBody>
      </p:sp>
      <p:sp>
        <p:nvSpPr>
          <p:cNvPr id="5" name="Subtitle 2"/>
          <p:cNvSpPr>
            <a:spLocks noGrp="1"/>
          </p:cNvSpPr>
          <p:nvPr>
            <p:ph type="subTitle" idx="1" hasCustomPrompt="1"/>
          </p:nvPr>
        </p:nvSpPr>
        <p:spPr>
          <a:xfrm>
            <a:off x="575235" y="2635456"/>
            <a:ext cx="7995024" cy="273690"/>
          </a:xfrm>
          <a:prstGeom prst="rect">
            <a:avLst/>
          </a:prstGeom>
        </p:spPr>
        <p:txBody>
          <a:bodyPr lIns="0" tIns="0" rIns="0" bIns="0" anchor="ctr" anchorCtr="0"/>
          <a:lstStyle>
            <a:lvl1pPr marL="0" indent="0" algn="r">
              <a:lnSpc>
                <a:spcPct val="70000"/>
              </a:lnSpc>
              <a:buNone/>
              <a:defRPr sz="1800" b="1" i="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add section title</a:t>
            </a:r>
          </a:p>
        </p:txBody>
      </p:sp>
    </p:spTree>
    <p:extLst>
      <p:ext uri="{BB962C8B-B14F-4D97-AF65-F5344CB8AC3E}">
        <p14:creationId xmlns:p14="http://schemas.microsoft.com/office/powerpoint/2010/main" val="47346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Cover and Photo">
    <p:spTree>
      <p:nvGrpSpPr>
        <p:cNvPr id="1" name=""/>
        <p:cNvGrpSpPr/>
        <p:nvPr/>
      </p:nvGrpSpPr>
      <p:grpSpPr>
        <a:xfrm>
          <a:off x="0" y="0"/>
          <a:ext cx="0" cy="0"/>
          <a:chOff x="0" y="0"/>
          <a:chExt cx="0" cy="0"/>
        </a:xfrm>
      </p:grpSpPr>
      <p:sp>
        <p:nvSpPr>
          <p:cNvPr id="9" name="Picture Placeholder 2"/>
          <p:cNvSpPr>
            <a:spLocks noGrp="1"/>
          </p:cNvSpPr>
          <p:nvPr userDrawn="1">
            <p:ph type="pic" idx="10" hasCustomPrompt="1"/>
          </p:nvPr>
        </p:nvSpPr>
        <p:spPr>
          <a:xfrm>
            <a:off x="0" y="0"/>
            <a:ext cx="9144000" cy="5143500"/>
          </a:xfrm>
          <a:prstGeom prst="rect">
            <a:avLst/>
          </a:prstGeom>
        </p:spPr>
        <p:txBody>
          <a:bodyPr/>
          <a:lstStyle>
            <a:lvl1pPr marL="0" indent="0">
              <a:lnSpc>
                <a:spcPct val="90000"/>
              </a:lnSpc>
              <a:buNone/>
              <a:defRPr sz="1400" b="0" i="0" baseline="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section photo</a:t>
            </a:r>
          </a:p>
        </p:txBody>
      </p:sp>
      <p:pic>
        <p:nvPicPr>
          <p:cNvPr id="17" name="Picture 16" descr="TrentU_Icon.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60659" y="4257222"/>
            <a:ext cx="609600" cy="457200"/>
          </a:xfrm>
          <a:prstGeom prst="rect">
            <a:avLst/>
          </a:prstGeom>
        </p:spPr>
      </p:pic>
      <p:sp>
        <p:nvSpPr>
          <p:cNvPr id="3" name="Title 1"/>
          <p:cNvSpPr>
            <a:spLocks noGrp="1"/>
          </p:cNvSpPr>
          <p:nvPr userDrawn="1">
            <p:ph type="ctrTitle" hasCustomPrompt="1"/>
          </p:nvPr>
        </p:nvSpPr>
        <p:spPr>
          <a:xfrm>
            <a:off x="575235" y="2791922"/>
            <a:ext cx="7995024" cy="394153"/>
          </a:xfrm>
          <a:prstGeom prst="rect">
            <a:avLst/>
          </a:prstGeom>
        </p:spPr>
        <p:txBody>
          <a:bodyPr lIns="0" tIns="0" rIns="0" bIns="0" anchor="b" anchorCtr="0"/>
          <a:lstStyle>
            <a:lvl1pPr algn="r">
              <a:lnSpc>
                <a:spcPct val="90000"/>
              </a:lnSpc>
              <a:defRPr sz="3200" b="1" i="0">
                <a:solidFill>
                  <a:schemeClr val="bg1"/>
                </a:solidFill>
                <a:latin typeface="Arial"/>
                <a:cs typeface="Arial"/>
              </a:defRPr>
            </a:lvl1pPr>
          </a:lstStyle>
          <a:p>
            <a:r>
              <a:rPr lang="en-CA" dirty="0"/>
              <a:t>Section 00</a:t>
            </a:r>
            <a:endParaRPr lang="en-US" dirty="0"/>
          </a:p>
        </p:txBody>
      </p:sp>
      <p:sp>
        <p:nvSpPr>
          <p:cNvPr id="4" name="Subtitle 2"/>
          <p:cNvSpPr>
            <a:spLocks noGrp="1"/>
          </p:cNvSpPr>
          <p:nvPr userDrawn="1">
            <p:ph type="subTitle" idx="1" hasCustomPrompt="1"/>
          </p:nvPr>
        </p:nvSpPr>
        <p:spPr>
          <a:xfrm>
            <a:off x="575235" y="3533868"/>
            <a:ext cx="7995024" cy="273690"/>
          </a:xfrm>
          <a:prstGeom prst="rect">
            <a:avLst/>
          </a:prstGeom>
        </p:spPr>
        <p:txBody>
          <a:bodyPr lIns="0" tIns="0" rIns="0" bIns="0" anchor="ctr" anchorCtr="0"/>
          <a:lstStyle>
            <a:lvl1pPr marL="0" indent="0" algn="r">
              <a:lnSpc>
                <a:spcPct val="70000"/>
              </a:lnSpc>
              <a:buNone/>
              <a:defRPr sz="1800" b="1" i="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add section title</a:t>
            </a:r>
          </a:p>
        </p:txBody>
      </p:sp>
    </p:spTree>
    <p:extLst>
      <p:ext uri="{BB962C8B-B14F-4D97-AF65-F5344CB8AC3E}">
        <p14:creationId xmlns:p14="http://schemas.microsoft.com/office/powerpoint/2010/main" val="379917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Content Placeholder 2"/>
          <p:cNvSpPr>
            <a:spLocks noGrp="1"/>
          </p:cNvSpPr>
          <p:nvPr>
            <p:ph idx="12" hasCustomPrompt="1"/>
          </p:nvPr>
        </p:nvSpPr>
        <p:spPr>
          <a:xfrm>
            <a:off x="299242" y="2001524"/>
            <a:ext cx="419655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3"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4" name="Content Placeholder 2"/>
          <p:cNvSpPr>
            <a:spLocks noGrp="1"/>
          </p:cNvSpPr>
          <p:nvPr>
            <p:ph idx="13" hasCustomPrompt="1"/>
          </p:nvPr>
        </p:nvSpPr>
        <p:spPr>
          <a:xfrm>
            <a:off x="4648202" y="2001524"/>
            <a:ext cx="4196558" cy="2577947"/>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2" name="Oval 11"/>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5"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6"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702600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99242" y="1940894"/>
            <a:ext cx="4196558" cy="333017"/>
          </a:xfrm>
          <a:prstGeom prst="rect">
            <a:avLst/>
          </a:prstGeom>
        </p:spPr>
        <p:txBody>
          <a:bodyPr lIns="182880" tIns="91440" rIns="182880" bIns="91440" anchor="ctr" anchorCtr="0"/>
          <a:lstStyle>
            <a:lvl1pPr marL="0" indent="0">
              <a:buNone/>
              <a:defRPr sz="24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header</a:t>
            </a:r>
          </a:p>
        </p:txBody>
      </p:sp>
      <p:sp>
        <p:nvSpPr>
          <p:cNvPr id="12" name="Content Placeholder 2"/>
          <p:cNvSpPr>
            <a:spLocks noGrp="1"/>
          </p:cNvSpPr>
          <p:nvPr>
            <p:ph idx="12" hasCustomPrompt="1"/>
          </p:nvPr>
        </p:nvSpPr>
        <p:spPr>
          <a:xfrm>
            <a:off x="299242" y="2333858"/>
            <a:ext cx="4196558" cy="2181974"/>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5"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6" name="Content Placeholder 2"/>
          <p:cNvSpPr>
            <a:spLocks noGrp="1"/>
          </p:cNvSpPr>
          <p:nvPr>
            <p:ph idx="13" hasCustomPrompt="1"/>
          </p:nvPr>
        </p:nvSpPr>
        <p:spPr>
          <a:xfrm>
            <a:off x="4648202" y="2333858"/>
            <a:ext cx="4196558" cy="2181974"/>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8" name="Text Placeholder 2"/>
          <p:cNvSpPr>
            <a:spLocks noGrp="1"/>
          </p:cNvSpPr>
          <p:nvPr>
            <p:ph type="body" idx="14" hasCustomPrompt="1"/>
          </p:nvPr>
        </p:nvSpPr>
        <p:spPr>
          <a:xfrm>
            <a:off x="4648202" y="1940894"/>
            <a:ext cx="4196558" cy="333017"/>
          </a:xfrm>
          <a:prstGeom prst="rect">
            <a:avLst/>
          </a:prstGeom>
        </p:spPr>
        <p:txBody>
          <a:bodyPr lIns="182880" tIns="91440" rIns="182880" bIns="91440" anchor="ctr" anchorCtr="0"/>
          <a:lstStyle>
            <a:lvl1pPr marL="0" indent="0">
              <a:buNone/>
              <a:defRPr sz="2400" b="1" i="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header</a:t>
            </a:r>
          </a:p>
        </p:txBody>
      </p:sp>
      <p:sp>
        <p:nvSpPr>
          <p:cNvPr id="14" name="Oval 13"/>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7"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9"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82280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xe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Content Placeholder 2"/>
          <p:cNvSpPr>
            <a:spLocks noGrp="1"/>
          </p:cNvSpPr>
          <p:nvPr>
            <p:ph idx="13" hasCustomPrompt="1"/>
          </p:nvPr>
        </p:nvSpPr>
        <p:spPr>
          <a:xfrm>
            <a:off x="3575050" y="1940894"/>
            <a:ext cx="5269710" cy="2574938"/>
          </a:xfrm>
          <a:prstGeom prst="rect">
            <a:avLst/>
          </a:prstGeom>
        </p:spPr>
        <p:txBody>
          <a:bodyPr wrap="square" lIns="182880" tIns="91440" rIns="182880" bIns="91440"/>
          <a:lstStyle>
            <a:lvl1pPr marL="256032" indent="-256032">
              <a:lnSpc>
                <a:spcPct val="100000"/>
              </a:lnSpc>
              <a:spcBef>
                <a:spcPts val="0"/>
              </a:spcBef>
              <a:spcAft>
                <a:spcPts val="0"/>
              </a:spcAft>
              <a:buClr>
                <a:srgbClr val="40647E"/>
              </a:buClr>
              <a:buFont typeface="Arial"/>
              <a:buChar char="•"/>
              <a:defRPr sz="2000">
                <a:solidFill>
                  <a:srgbClr val="053021"/>
                </a:solidFill>
                <a:latin typeface="Arial"/>
                <a:cs typeface="Arial"/>
              </a:defRPr>
            </a:lvl1pPr>
            <a:lvl2pPr marL="530352" indent="-228600">
              <a:lnSpc>
                <a:spcPct val="100000"/>
              </a:lnSpc>
              <a:spcBef>
                <a:spcPts val="0"/>
              </a:spcBef>
              <a:buClr>
                <a:srgbClr val="40647E"/>
              </a:buClr>
              <a:buFont typeface="Arial"/>
              <a:buChar char="•"/>
              <a:defRPr sz="18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1600">
                <a:solidFill>
                  <a:srgbClr val="053021"/>
                </a:solidFill>
                <a:latin typeface="Arial"/>
                <a:cs typeface="Arial"/>
              </a:defRPr>
            </a:lvl3pPr>
            <a:lvl4pPr marL="987552" indent="-201168">
              <a:lnSpc>
                <a:spcPct val="100000"/>
              </a:lnSpc>
              <a:spcBef>
                <a:spcPts val="0"/>
              </a:spcBef>
              <a:buClr>
                <a:srgbClr val="40647E"/>
              </a:buClr>
              <a:buFont typeface="Arial"/>
              <a:buChar char="•"/>
              <a:defRPr sz="14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400">
                <a:solidFill>
                  <a:srgbClr val="053021"/>
                </a:solidFill>
                <a:latin typeface="Arial"/>
                <a:cs typeface="Arial"/>
              </a:defRPr>
            </a:lvl5pPr>
          </a:lstStyle>
          <a:p>
            <a:pPr lvl="0"/>
            <a:r>
              <a:rPr lang="en-CA" dirty="0"/>
              <a:t>Click to add bullet list</a:t>
            </a:r>
          </a:p>
          <a:p>
            <a:pPr lvl="1"/>
            <a:r>
              <a:rPr lang="en-CA" dirty="0"/>
              <a:t>Level 2</a:t>
            </a:r>
          </a:p>
          <a:p>
            <a:pPr lvl="2"/>
            <a:r>
              <a:rPr lang="en-CA" dirty="0"/>
              <a:t>Level 3</a:t>
            </a:r>
          </a:p>
          <a:p>
            <a:pPr lvl="3"/>
            <a:r>
              <a:rPr lang="en-CA" dirty="0"/>
              <a:t>Level 4</a:t>
            </a:r>
          </a:p>
          <a:p>
            <a:pPr lvl="4"/>
            <a:r>
              <a:rPr lang="en-CA" dirty="0"/>
              <a:t>Level 5</a:t>
            </a:r>
            <a:endParaRPr lang="en-US" dirty="0"/>
          </a:p>
        </p:txBody>
      </p:sp>
      <p:sp>
        <p:nvSpPr>
          <p:cNvPr id="13" name="Text Placeholder 2"/>
          <p:cNvSpPr>
            <a:spLocks noGrp="1"/>
          </p:cNvSpPr>
          <p:nvPr>
            <p:ph type="body" idx="14" hasCustomPrompt="1"/>
          </p:nvPr>
        </p:nvSpPr>
        <p:spPr>
          <a:xfrm>
            <a:off x="299243" y="1940894"/>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sub header</a:t>
            </a:r>
          </a:p>
        </p:txBody>
      </p:sp>
      <p:sp>
        <p:nvSpPr>
          <p:cNvPr id="15" name="Content Placeholder 2"/>
          <p:cNvSpPr>
            <a:spLocks noGrp="1"/>
          </p:cNvSpPr>
          <p:nvPr>
            <p:ph idx="12" hasCustomPrompt="1"/>
          </p:nvPr>
        </p:nvSpPr>
        <p:spPr>
          <a:xfrm>
            <a:off x="299243" y="2333859"/>
            <a:ext cx="3166271" cy="2181973"/>
          </a:xfrm>
          <a:prstGeom prst="rect">
            <a:avLst/>
          </a:prstGeom>
        </p:spPr>
        <p:txBody>
          <a:bodyPr wrap="square" lIns="182880" tIns="9144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body text</a:t>
            </a:r>
          </a:p>
        </p:txBody>
      </p:sp>
      <p:sp>
        <p:nvSpPr>
          <p:cNvPr id="16" name="Title 17"/>
          <p:cNvSpPr>
            <a:spLocks noGrp="1"/>
          </p:cNvSpPr>
          <p:nvPr>
            <p:ph type="title" hasCustomPrompt="1"/>
          </p:nvPr>
        </p:nvSpPr>
        <p:spPr>
          <a:xfrm>
            <a:off x="299242" y="1226991"/>
            <a:ext cx="8545518" cy="633599"/>
          </a:xfrm>
          <a:prstGeom prst="rect">
            <a:avLst/>
          </a:prstGeom>
        </p:spPr>
        <p:txBody>
          <a:bodyPr vert="horz" lIns="182880" tIns="91440" rIns="182880" bIns="91440"/>
          <a:lstStyle>
            <a:lvl1pPr algn="l">
              <a:lnSpc>
                <a:spcPct val="80000"/>
              </a:lnSpc>
              <a:defRPr sz="2800" b="1" i="0">
                <a:solidFill>
                  <a:srgbClr val="053021"/>
                </a:solidFill>
                <a:latin typeface="Arial"/>
                <a:cs typeface="Arial"/>
              </a:defRPr>
            </a:lvl1pPr>
          </a:lstStyle>
          <a:p>
            <a:r>
              <a:rPr lang="en-CA" dirty="0"/>
              <a:t>Click to add header</a:t>
            </a:r>
            <a:endParaRPr lang="en-US" dirty="0"/>
          </a:p>
        </p:txBody>
      </p:sp>
      <p:sp>
        <p:nvSpPr>
          <p:cNvPr id="10" name="Oval 9"/>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14"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17"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411369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with Captions">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63860" y="1222706"/>
            <a:ext cx="2392917" cy="1613059"/>
          </a:xfrm>
          <a:prstGeom prst="rect">
            <a:avLst/>
          </a:prstGeom>
        </p:spPr>
        <p:txBody>
          <a:bodyPr/>
          <a:lstStyle>
            <a:lvl1pPr marL="0" indent="0">
              <a:lnSpc>
                <a:spcPct val="90000"/>
              </a:lnSpc>
              <a:buNone/>
              <a:defRPr sz="1400" b="0" i="0" baseline="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1</a:t>
            </a:r>
          </a:p>
        </p:txBody>
      </p:sp>
      <p:sp>
        <p:nvSpPr>
          <p:cNvPr id="17" name="Content Placeholder 2"/>
          <p:cNvSpPr>
            <a:spLocks noGrp="1"/>
          </p:cNvSpPr>
          <p:nvPr>
            <p:ph idx="12" hasCustomPrompt="1"/>
          </p:nvPr>
        </p:nvSpPr>
        <p:spPr>
          <a:xfrm>
            <a:off x="299243" y="1555724"/>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19" name="Picture Placeholder 2"/>
          <p:cNvSpPr>
            <a:spLocks noGrp="1"/>
          </p:cNvSpPr>
          <p:nvPr>
            <p:ph type="pic" idx="15" hasCustomPrompt="1"/>
          </p:nvPr>
        </p:nvSpPr>
        <p:spPr>
          <a:xfrm>
            <a:off x="6182902" y="1222706"/>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2</a:t>
            </a:r>
          </a:p>
        </p:txBody>
      </p:sp>
      <p:sp>
        <p:nvSpPr>
          <p:cNvPr id="20" name="Picture Placeholder 2"/>
          <p:cNvSpPr>
            <a:spLocks noGrp="1"/>
          </p:cNvSpPr>
          <p:nvPr>
            <p:ph type="pic" idx="16" hasCustomPrompt="1"/>
          </p:nvPr>
        </p:nvSpPr>
        <p:spPr>
          <a:xfrm>
            <a:off x="3663860" y="2993912"/>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3</a:t>
            </a:r>
          </a:p>
        </p:txBody>
      </p:sp>
      <p:sp>
        <p:nvSpPr>
          <p:cNvPr id="21" name="Picture Placeholder 2"/>
          <p:cNvSpPr>
            <a:spLocks noGrp="1"/>
          </p:cNvSpPr>
          <p:nvPr>
            <p:ph type="pic" idx="17" hasCustomPrompt="1"/>
          </p:nvPr>
        </p:nvSpPr>
        <p:spPr>
          <a:xfrm>
            <a:off x="6182902" y="2993912"/>
            <a:ext cx="2392917" cy="1613059"/>
          </a:xfrm>
          <a:prstGeom prst="rect">
            <a:avLst/>
          </a:prstGeom>
        </p:spPr>
        <p:txBody>
          <a:bodyPr/>
          <a:lstStyle>
            <a:lvl1pPr marL="0" indent="0">
              <a:lnSpc>
                <a:spcPct val="90000"/>
              </a:lnSpc>
              <a:buNone/>
              <a:defRPr sz="1400" b="0" i="0">
                <a:solidFill>
                  <a:srgbClr val="053021"/>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Add photo 4</a:t>
            </a:r>
          </a:p>
        </p:txBody>
      </p:sp>
      <p:sp>
        <p:nvSpPr>
          <p:cNvPr id="23" name="Text Placeholder 2"/>
          <p:cNvSpPr>
            <a:spLocks noGrp="1"/>
          </p:cNvSpPr>
          <p:nvPr>
            <p:ph type="body" idx="14" hasCustomPrompt="1"/>
          </p:nvPr>
        </p:nvSpPr>
        <p:spPr>
          <a:xfrm>
            <a:off x="299243" y="1222706"/>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1 title</a:t>
            </a:r>
          </a:p>
        </p:txBody>
      </p:sp>
      <p:sp>
        <p:nvSpPr>
          <p:cNvPr id="32" name="Content Placeholder 2"/>
          <p:cNvSpPr>
            <a:spLocks noGrp="1"/>
          </p:cNvSpPr>
          <p:nvPr>
            <p:ph idx="18" hasCustomPrompt="1"/>
          </p:nvPr>
        </p:nvSpPr>
        <p:spPr>
          <a:xfrm>
            <a:off x="299243" y="2402835"/>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33" name="Text Placeholder 2"/>
          <p:cNvSpPr>
            <a:spLocks noGrp="1"/>
          </p:cNvSpPr>
          <p:nvPr>
            <p:ph type="body" idx="19" hasCustomPrompt="1"/>
          </p:nvPr>
        </p:nvSpPr>
        <p:spPr>
          <a:xfrm>
            <a:off x="299243" y="2069817"/>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2 title</a:t>
            </a:r>
          </a:p>
        </p:txBody>
      </p:sp>
      <p:sp>
        <p:nvSpPr>
          <p:cNvPr id="34" name="Content Placeholder 2"/>
          <p:cNvSpPr>
            <a:spLocks noGrp="1"/>
          </p:cNvSpPr>
          <p:nvPr>
            <p:ph idx="20" hasCustomPrompt="1"/>
          </p:nvPr>
        </p:nvSpPr>
        <p:spPr>
          <a:xfrm>
            <a:off x="299243" y="3249947"/>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35" name="Text Placeholder 2"/>
          <p:cNvSpPr>
            <a:spLocks noGrp="1"/>
          </p:cNvSpPr>
          <p:nvPr>
            <p:ph type="body" idx="21" hasCustomPrompt="1"/>
          </p:nvPr>
        </p:nvSpPr>
        <p:spPr>
          <a:xfrm>
            <a:off x="299243" y="2916929"/>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3 title</a:t>
            </a:r>
          </a:p>
        </p:txBody>
      </p:sp>
      <p:sp>
        <p:nvSpPr>
          <p:cNvPr id="36" name="Content Placeholder 2"/>
          <p:cNvSpPr>
            <a:spLocks noGrp="1"/>
          </p:cNvSpPr>
          <p:nvPr>
            <p:ph idx="22" hasCustomPrompt="1"/>
          </p:nvPr>
        </p:nvSpPr>
        <p:spPr>
          <a:xfrm>
            <a:off x="299243" y="4098298"/>
            <a:ext cx="3166271" cy="514094"/>
          </a:xfrm>
          <a:prstGeom prst="rect">
            <a:avLst/>
          </a:prstGeom>
        </p:spPr>
        <p:txBody>
          <a:bodyPr wrap="square" lIns="182880" tIns="0" rIns="182880" bIns="91440"/>
          <a:lstStyle>
            <a:lvl1pPr marL="0" indent="0">
              <a:lnSpc>
                <a:spcPct val="90000"/>
              </a:lnSpc>
              <a:spcBef>
                <a:spcPts val="0"/>
              </a:spcBef>
              <a:spcAft>
                <a:spcPts val="0"/>
              </a:spcAft>
              <a:buClr>
                <a:srgbClr val="40647E"/>
              </a:buClr>
              <a:buFont typeface="Arial"/>
              <a:buNone/>
              <a:defRPr sz="1400" baseline="0">
                <a:solidFill>
                  <a:srgbClr val="053021"/>
                </a:solidFill>
                <a:latin typeface="Arial"/>
                <a:cs typeface="Arial"/>
              </a:defRPr>
            </a:lvl1pPr>
            <a:lvl2pPr marL="530352" indent="-228600">
              <a:lnSpc>
                <a:spcPct val="100000"/>
              </a:lnSpc>
              <a:spcBef>
                <a:spcPts val="0"/>
              </a:spcBef>
              <a:buClr>
                <a:srgbClr val="40647E"/>
              </a:buClr>
              <a:buFont typeface="Arial"/>
              <a:buChar char="•"/>
              <a:defRPr sz="2400" baseline="0">
                <a:solidFill>
                  <a:srgbClr val="053021"/>
                </a:solidFill>
                <a:latin typeface="Arial"/>
                <a:cs typeface="Arial"/>
              </a:defRPr>
            </a:lvl2pPr>
            <a:lvl3pPr marL="749808" indent="-201168">
              <a:lnSpc>
                <a:spcPct val="100000"/>
              </a:lnSpc>
              <a:spcBef>
                <a:spcPts val="0"/>
              </a:spcBef>
              <a:buClr>
                <a:srgbClr val="40647E"/>
              </a:buClr>
              <a:buFont typeface="Arial"/>
              <a:buChar char="•"/>
              <a:defRPr sz="2200">
                <a:solidFill>
                  <a:srgbClr val="053021"/>
                </a:solidFill>
                <a:latin typeface="Arial"/>
                <a:cs typeface="Arial"/>
              </a:defRPr>
            </a:lvl3pPr>
            <a:lvl4pPr marL="987552" indent="-201168">
              <a:lnSpc>
                <a:spcPct val="100000"/>
              </a:lnSpc>
              <a:spcBef>
                <a:spcPts val="0"/>
              </a:spcBef>
              <a:buClr>
                <a:srgbClr val="40647E"/>
              </a:buClr>
              <a:buFont typeface="Arial"/>
              <a:buChar char="•"/>
              <a:defRPr sz="1800" baseline="0">
                <a:solidFill>
                  <a:srgbClr val="053021"/>
                </a:solidFill>
                <a:latin typeface="Arial"/>
                <a:cs typeface="Arial"/>
              </a:defRPr>
            </a:lvl4pPr>
            <a:lvl5pPr marL="1161288" indent="-164592">
              <a:lnSpc>
                <a:spcPct val="100000"/>
              </a:lnSpc>
              <a:spcBef>
                <a:spcPts val="0"/>
              </a:spcBef>
              <a:buClr>
                <a:srgbClr val="40647E"/>
              </a:buClr>
              <a:buFont typeface="Arial"/>
              <a:buChar char="•"/>
              <a:defRPr sz="1600">
                <a:solidFill>
                  <a:srgbClr val="053021"/>
                </a:solidFill>
                <a:latin typeface="Arial"/>
                <a:cs typeface="Arial"/>
              </a:defRPr>
            </a:lvl5pPr>
          </a:lstStyle>
          <a:p>
            <a:pPr lvl="0"/>
            <a:r>
              <a:rPr lang="en-US" dirty="0"/>
              <a:t>Click to add description</a:t>
            </a:r>
          </a:p>
        </p:txBody>
      </p:sp>
      <p:sp>
        <p:nvSpPr>
          <p:cNvPr id="37" name="Text Placeholder 2"/>
          <p:cNvSpPr>
            <a:spLocks noGrp="1"/>
          </p:cNvSpPr>
          <p:nvPr>
            <p:ph type="body" idx="23" hasCustomPrompt="1"/>
          </p:nvPr>
        </p:nvSpPr>
        <p:spPr>
          <a:xfrm>
            <a:off x="299243" y="3765280"/>
            <a:ext cx="3166271" cy="333017"/>
          </a:xfrm>
          <a:prstGeom prst="rect">
            <a:avLst/>
          </a:prstGeom>
        </p:spPr>
        <p:txBody>
          <a:bodyPr lIns="182880" tIns="91440" rIns="182880" bIns="91440" anchor="ctr" anchorCtr="0"/>
          <a:lstStyle>
            <a:lvl1pPr marL="0" indent="0">
              <a:buNone/>
              <a:defRPr sz="1600" b="1" i="0" baseline="0">
                <a:solidFill>
                  <a:srgbClr val="40647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add photo 4 title</a:t>
            </a:r>
          </a:p>
        </p:txBody>
      </p:sp>
      <p:sp>
        <p:nvSpPr>
          <p:cNvPr id="18" name="Oval 17"/>
          <p:cNvSpPr/>
          <p:nvPr userDrawn="1"/>
        </p:nvSpPr>
        <p:spPr>
          <a:xfrm>
            <a:off x="8620643" y="4767261"/>
            <a:ext cx="228600" cy="228600"/>
          </a:xfrm>
          <a:prstGeom prst="ellipse">
            <a:avLst/>
          </a:prstGeom>
          <a:solidFill>
            <a:srgbClr val="05302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900" b="1" i="0" dirty="0">
              <a:solidFill>
                <a:srgbClr val="FFFFFF"/>
              </a:solidFill>
              <a:latin typeface="Arial"/>
              <a:cs typeface="Arial"/>
            </a:endParaRPr>
          </a:p>
        </p:txBody>
      </p:sp>
      <p:sp>
        <p:nvSpPr>
          <p:cNvPr id="22" name="Slide Number Placeholder 9"/>
          <p:cNvSpPr>
            <a:spLocks noGrp="1"/>
          </p:cNvSpPr>
          <p:nvPr>
            <p:ph type="sldNum" sz="quarter" idx="10"/>
          </p:nvPr>
        </p:nvSpPr>
        <p:spPr>
          <a:xfrm>
            <a:off x="8620643" y="4774734"/>
            <a:ext cx="228600" cy="201707"/>
          </a:xfrm>
          <a:prstGeom prst="rect">
            <a:avLst/>
          </a:prstGeom>
        </p:spPr>
        <p:txBody>
          <a:bodyPr lIns="0" tIns="0" rIns="0" bIns="0" anchor="ctr" anchorCtr="0"/>
          <a:lstStyle>
            <a:lvl1pPr algn="ctr">
              <a:defRPr sz="900" b="1" i="0">
                <a:solidFill>
                  <a:srgbClr val="FFFFFF"/>
                </a:solidFill>
                <a:latin typeface="Arial"/>
                <a:cs typeface="Arial"/>
              </a:defRPr>
            </a:lvl1pPr>
          </a:lstStyle>
          <a:p>
            <a:fld id="{A21E8A3B-FC14-144C-AC26-DE3BCE97D7C1}" type="slidenum">
              <a:rPr lang="en-US" smtClean="0"/>
              <a:pPr/>
              <a:t>‹#›</a:t>
            </a:fld>
            <a:endParaRPr lang="en-US" dirty="0"/>
          </a:p>
        </p:txBody>
      </p:sp>
      <p:sp>
        <p:nvSpPr>
          <p:cNvPr id="24" name="Text Placeholder 20"/>
          <p:cNvSpPr>
            <a:spLocks noGrp="1"/>
          </p:cNvSpPr>
          <p:nvPr>
            <p:ph type="body" sz="quarter" idx="11" hasCustomPrompt="1"/>
          </p:nvPr>
        </p:nvSpPr>
        <p:spPr>
          <a:xfrm>
            <a:off x="5556209" y="4767262"/>
            <a:ext cx="2967312" cy="201707"/>
          </a:xfrm>
          <a:prstGeom prst="rect">
            <a:avLst/>
          </a:prstGeom>
        </p:spPr>
        <p:txBody>
          <a:bodyPr vert="horz" lIns="0" tIns="0" rIns="0" bIns="0" anchor="ctr" anchorCtr="0"/>
          <a:lstStyle>
            <a:lvl1pPr marL="0" indent="0" algn="r">
              <a:buNone/>
              <a:defRPr sz="900" b="0" i="0">
                <a:solidFill>
                  <a:srgbClr val="40647E"/>
                </a:solidFill>
                <a:latin typeface="Arial"/>
                <a:cs typeface="Arial"/>
              </a:defRPr>
            </a:lvl1pPr>
          </a:lstStyle>
          <a:p>
            <a:pPr lvl="0"/>
            <a:r>
              <a:rPr lang="en-US" dirty="0"/>
              <a:t>Click to add footer</a:t>
            </a:r>
          </a:p>
        </p:txBody>
      </p:sp>
    </p:spTree>
    <p:extLst>
      <p:ext uri="{BB962C8B-B14F-4D97-AF65-F5344CB8AC3E}">
        <p14:creationId xmlns:p14="http://schemas.microsoft.com/office/powerpoint/2010/main" val="337091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577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9" r:id="rId5"/>
    <p:sldLayoutId id="2147483652" r:id="rId6"/>
    <p:sldLayoutId id="2147483653" r:id="rId7"/>
    <p:sldLayoutId id="2147483656" r:id="rId8"/>
    <p:sldLayoutId id="2147483657" r:id="rId9"/>
    <p:sldLayoutId id="2147483660" r:id="rId10"/>
    <p:sldLayoutId id="214748366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hyperlink" Target="https://www.trentu.ca/graduatestudies/tuition-awards-funding/graduate-student-fees-tuition#Fe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trentu.ca/registrar/academic-calendar/graduate-calenda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benefits@trentcentral.c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hyperlink" Target="https://www.studentvip.ca/Default.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975" y="152400"/>
            <a:ext cx="8008284" cy="2198374"/>
          </a:xfrm>
        </p:spPr>
        <p:txBody>
          <a:bodyPr/>
          <a:lstStyle/>
          <a:p>
            <a:pPr algn="ctr"/>
            <a:r>
              <a:rPr lang="en-US" dirty="0">
                <a:latin typeface="+mj-lt"/>
              </a:rPr>
              <a:t>Fees &amp; Payments</a:t>
            </a:r>
          </a:p>
        </p:txBody>
      </p:sp>
      <p:sp>
        <p:nvSpPr>
          <p:cNvPr id="4" name="TextBox 3"/>
          <p:cNvSpPr txBox="1"/>
          <p:nvPr/>
        </p:nvSpPr>
        <p:spPr>
          <a:xfrm>
            <a:off x="819807" y="4009282"/>
            <a:ext cx="3254003" cy="646331"/>
          </a:xfrm>
          <a:prstGeom prst="rect">
            <a:avLst/>
          </a:prstGeom>
          <a:noFill/>
        </p:spPr>
        <p:txBody>
          <a:bodyPr wrap="square" rtlCol="0">
            <a:spAutoFit/>
          </a:bodyPr>
          <a:lstStyle/>
          <a:p>
            <a:r>
              <a:rPr lang="en-US" dirty="0"/>
              <a:t>Jane Rennie</a:t>
            </a:r>
          </a:p>
          <a:p>
            <a:r>
              <a:rPr lang="en-US" dirty="0"/>
              <a:t>Graduate Finance Officer</a:t>
            </a:r>
          </a:p>
        </p:txBody>
      </p:sp>
    </p:spTree>
    <p:extLst>
      <p:ext uri="{BB962C8B-B14F-4D97-AF65-F5344CB8AC3E}">
        <p14:creationId xmlns:p14="http://schemas.microsoft.com/office/powerpoint/2010/main" val="3732807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duate students talk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2925" y="385535"/>
            <a:ext cx="7785099" cy="222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6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9650" y="197510"/>
            <a:ext cx="2816353" cy="602376"/>
          </a:xfrm>
        </p:spPr>
        <p:txBody>
          <a:bodyPr/>
          <a:lstStyle/>
          <a:p>
            <a:r>
              <a:rPr lang="en-US" dirty="0">
                <a:solidFill>
                  <a:schemeClr val="bg1"/>
                </a:solidFill>
                <a:latin typeface="+mj-lt"/>
              </a:rPr>
              <a:t>Tuition Fees</a:t>
            </a:r>
          </a:p>
        </p:txBody>
      </p:sp>
      <p:sp>
        <p:nvSpPr>
          <p:cNvPr id="4" name="Slide Number Placeholder 3"/>
          <p:cNvSpPr>
            <a:spLocks noGrp="1"/>
          </p:cNvSpPr>
          <p:nvPr>
            <p:ph type="sldNum" sz="quarter" idx="10"/>
          </p:nvPr>
        </p:nvSpPr>
        <p:spPr/>
        <p:txBody>
          <a:bodyPr/>
          <a:lstStyle/>
          <a:p>
            <a:fld id="{A21E8A3B-FC14-144C-AC26-DE3BCE97D7C1}" type="slidenum">
              <a:rPr lang="en-US" smtClean="0"/>
              <a:pPr/>
              <a:t>1</a:t>
            </a:fld>
            <a:endParaRPr lang="en-US" dirty="0"/>
          </a:p>
        </p:txBody>
      </p:sp>
      <p:pic>
        <p:nvPicPr>
          <p:cNvPr id="7" name="Picture 6" descr="Screenshot of the Graduate Student Fes &amp; Tuition webpage">
            <a:extLst>
              <a:ext uri="{FF2B5EF4-FFF2-40B4-BE49-F238E27FC236}">
                <a16:creationId xmlns:a16="http://schemas.microsoft.com/office/drawing/2014/main" id="{14E6FA60-96D0-FFA3-D23D-37BB5D415141}"/>
              </a:ext>
            </a:extLst>
          </p:cNvPr>
          <p:cNvPicPr>
            <a:picLocks noChangeAspect="1"/>
          </p:cNvPicPr>
          <p:nvPr/>
        </p:nvPicPr>
        <p:blipFill rotWithShape="1">
          <a:blip r:embed="rId3"/>
          <a:srcRect/>
          <a:stretch/>
        </p:blipFill>
        <p:spPr>
          <a:xfrm>
            <a:off x="126623" y="1146056"/>
            <a:ext cx="5541692" cy="3628678"/>
          </a:xfrm>
          <a:prstGeom prst="rect">
            <a:avLst/>
          </a:prstGeom>
        </p:spPr>
      </p:pic>
      <p:pic>
        <p:nvPicPr>
          <p:cNvPr id="2" name="Picture 1"/>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119223" y="1365725"/>
            <a:ext cx="2615720" cy="3189339"/>
          </a:xfrm>
          <a:prstGeom prst="rect">
            <a:avLst/>
          </a:prstGeom>
        </p:spPr>
      </p:pic>
    </p:spTree>
    <p:extLst>
      <p:ext uri="{BB962C8B-B14F-4D97-AF65-F5344CB8AC3E}">
        <p14:creationId xmlns:p14="http://schemas.microsoft.com/office/powerpoint/2010/main" val="65424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243" y="277897"/>
            <a:ext cx="6568292" cy="723491"/>
          </a:xfrm>
        </p:spPr>
        <p:txBody>
          <a:bodyPr/>
          <a:lstStyle/>
          <a:p>
            <a:r>
              <a:rPr lang="en-US" sz="2600" dirty="0">
                <a:solidFill>
                  <a:schemeClr val="bg1"/>
                </a:solidFill>
                <a:latin typeface="+mj-lt"/>
              </a:rPr>
              <a:t>Fee Deadlines for Current Graduate Students</a:t>
            </a:r>
          </a:p>
        </p:txBody>
      </p:sp>
      <p:sp>
        <p:nvSpPr>
          <p:cNvPr id="4" name="Slide Number Placeholder 3"/>
          <p:cNvSpPr>
            <a:spLocks noGrp="1"/>
          </p:cNvSpPr>
          <p:nvPr>
            <p:ph type="sldNum" sz="quarter" idx="10"/>
          </p:nvPr>
        </p:nvSpPr>
        <p:spPr/>
        <p:txBody>
          <a:bodyPr/>
          <a:lstStyle/>
          <a:p>
            <a:fld id="{A21E8A3B-FC14-144C-AC26-DE3BCE97D7C1}" type="slidenum">
              <a:rPr lang="en-US" smtClean="0"/>
              <a:pPr/>
              <a:t>2</a:t>
            </a:fld>
            <a:endParaRPr lang="en-US" dirty="0"/>
          </a:p>
        </p:txBody>
      </p:sp>
      <p:sp>
        <p:nvSpPr>
          <p:cNvPr id="5" name="Content Placeholder 4"/>
          <p:cNvSpPr>
            <a:spLocks noGrp="1"/>
          </p:cNvSpPr>
          <p:nvPr>
            <p:ph idx="1"/>
          </p:nvPr>
        </p:nvSpPr>
        <p:spPr>
          <a:xfrm>
            <a:off x="299242" y="1144273"/>
            <a:ext cx="8240073" cy="3832167"/>
          </a:xfrm>
        </p:spPr>
        <p:txBody>
          <a:bodyPr/>
          <a:lstStyle/>
          <a:p>
            <a:pPr marL="57150" indent="0">
              <a:buNone/>
            </a:pPr>
            <a:r>
              <a:rPr lang="en-US" sz="1600" b="1" dirty="0">
                <a:latin typeface="+mn-lt"/>
              </a:rPr>
              <a:t>Professional Graduate Programs</a:t>
            </a:r>
          </a:p>
          <a:p>
            <a:pPr marL="502920" lvl="1" indent="0">
              <a:buNone/>
            </a:pPr>
            <a:r>
              <a:rPr lang="en-US" sz="1600" dirty="0">
                <a:latin typeface="+mn-lt"/>
              </a:rPr>
              <a:t>September, January &amp;  May 28</a:t>
            </a:r>
            <a:r>
              <a:rPr lang="en-US" sz="1600" baseline="30000" dirty="0">
                <a:latin typeface="+mn-lt"/>
              </a:rPr>
              <a:t>th</a:t>
            </a:r>
            <a:r>
              <a:rPr lang="en-US" sz="1600" dirty="0">
                <a:latin typeface="+mn-lt"/>
              </a:rPr>
              <a:t> </a:t>
            </a:r>
            <a:endParaRPr lang="en-US" sz="1600" baseline="30000" dirty="0">
              <a:latin typeface="+mn-lt"/>
            </a:endParaRPr>
          </a:p>
          <a:p>
            <a:pPr marL="502920" lvl="1" indent="0">
              <a:buNone/>
            </a:pPr>
            <a:endParaRPr lang="en-US" sz="1600" dirty="0">
              <a:latin typeface="+mn-lt"/>
            </a:endParaRPr>
          </a:p>
          <a:p>
            <a:pPr marL="57150" indent="0">
              <a:buNone/>
            </a:pPr>
            <a:r>
              <a:rPr lang="en-US" sz="1600" b="1" dirty="0">
                <a:latin typeface="+mn-lt"/>
              </a:rPr>
              <a:t>Research Graduate Programs</a:t>
            </a:r>
          </a:p>
          <a:p>
            <a:pPr marL="502920" lvl="1" indent="0">
              <a:buNone/>
            </a:pPr>
            <a:r>
              <a:rPr lang="en-US" sz="1600" dirty="0">
                <a:latin typeface="+mn-lt"/>
              </a:rPr>
              <a:t>September, January &amp; May 28</a:t>
            </a:r>
            <a:r>
              <a:rPr lang="en-US" sz="1600" baseline="30000" dirty="0">
                <a:latin typeface="+mn-lt"/>
              </a:rPr>
              <a:t>th</a:t>
            </a:r>
          </a:p>
          <a:p>
            <a:pPr marL="57150" indent="0">
              <a:buNone/>
            </a:pPr>
            <a:endParaRPr lang="en-US" sz="1600" baseline="30000" dirty="0">
              <a:latin typeface="+mn-lt"/>
            </a:endParaRPr>
          </a:p>
          <a:p>
            <a:pPr marL="57150" indent="0">
              <a:buNone/>
            </a:pPr>
            <a:r>
              <a:rPr lang="en-US" sz="1600" dirty="0">
                <a:latin typeface="+mn-lt"/>
              </a:rPr>
              <a:t>Graduate tuition fees vary between research/thesis-based programs and professional programs. Students are responsible to refer to the </a:t>
            </a:r>
            <a:r>
              <a:rPr lang="en-US" sz="1600" dirty="0">
                <a:latin typeface="+mn-lt"/>
                <a:hlinkClick r:id="rId3"/>
              </a:rPr>
              <a:t>fee deadlines schedule</a:t>
            </a:r>
            <a:r>
              <a:rPr lang="en-US" sz="1600" dirty="0">
                <a:latin typeface="+mn-lt"/>
              </a:rPr>
              <a:t>.</a:t>
            </a:r>
          </a:p>
          <a:p>
            <a:pPr marL="57150" indent="0">
              <a:buNone/>
            </a:pPr>
            <a:endParaRPr lang="en-US" sz="1400" dirty="0">
              <a:latin typeface="+mn-lt"/>
            </a:endParaRPr>
          </a:p>
          <a:p>
            <a:pPr marL="57150" indent="0">
              <a:buNone/>
            </a:pPr>
            <a:r>
              <a:rPr lang="en-US" sz="1600" dirty="0">
                <a:latin typeface="+mn-lt"/>
              </a:rPr>
              <a:t>Fees for graduate studies are billed per term or per course (programs vary) and fees are based upon year of entry into a graduate program at Trent University.</a:t>
            </a:r>
          </a:p>
          <a:p>
            <a:pPr marL="57150" indent="0">
              <a:buNone/>
            </a:pPr>
            <a:endParaRPr lang="en-US" sz="1600" dirty="0">
              <a:latin typeface="+mn-lt"/>
            </a:endParaRPr>
          </a:p>
          <a:p>
            <a:pPr marL="57150" indent="0">
              <a:buNone/>
            </a:pPr>
            <a:r>
              <a:rPr lang="en-US" sz="1600" dirty="0">
                <a:latin typeface="+mn-lt"/>
              </a:rPr>
              <a:t>Please review the </a:t>
            </a:r>
            <a:r>
              <a:rPr lang="en-US" sz="1600" dirty="0">
                <a:latin typeface="+mn-lt"/>
                <a:hlinkClick r:id="rId4"/>
              </a:rPr>
              <a:t>Graduate Academic Calendar </a:t>
            </a:r>
            <a:r>
              <a:rPr lang="en-US" sz="1600" dirty="0">
                <a:latin typeface="+mn-lt"/>
              </a:rPr>
              <a:t>for further information.</a:t>
            </a:r>
          </a:p>
          <a:p>
            <a:pPr marL="57150" indent="0">
              <a:buNone/>
            </a:pPr>
            <a:endParaRPr lang="en-US" sz="1600" dirty="0">
              <a:latin typeface="Baskerville Old Face" panose="02020602080505020303" pitchFamily="18" charset="0"/>
            </a:endParaRPr>
          </a:p>
          <a:p>
            <a:pPr marL="57150" indent="0">
              <a:buNone/>
            </a:pPr>
            <a:endParaRPr lang="en-US" sz="1600" dirty="0">
              <a:latin typeface="Baskerville Old Face" panose="02020602080505020303" pitchFamily="18" charset="0"/>
            </a:endParaRPr>
          </a:p>
          <a:p>
            <a:pPr marL="57150" indent="0">
              <a:buNone/>
            </a:pPr>
            <a:endParaRPr lang="en-US" dirty="0"/>
          </a:p>
          <a:p>
            <a:pPr marL="502920" lvl="1" indent="0">
              <a:buNone/>
            </a:pPr>
            <a:endParaRPr lang="en-US" dirty="0"/>
          </a:p>
          <a:p>
            <a:pPr marL="57150" indent="0">
              <a:buNone/>
            </a:pPr>
            <a:endParaRPr lang="en-US" dirty="0"/>
          </a:p>
        </p:txBody>
      </p:sp>
    </p:spTree>
    <p:extLst>
      <p:ext uri="{BB962C8B-B14F-4D97-AF65-F5344CB8AC3E}">
        <p14:creationId xmlns:p14="http://schemas.microsoft.com/office/powerpoint/2010/main" val="368679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2"/>
          </p:nvPr>
        </p:nvSpPr>
        <p:spPr>
          <a:xfrm>
            <a:off x="2733041" y="1263161"/>
            <a:ext cx="6096841" cy="3431263"/>
          </a:xfrm>
        </p:spPr>
        <p:txBody>
          <a:bodyPr/>
          <a:lstStyle/>
          <a:p>
            <a:pPr marL="0" indent="0">
              <a:buNone/>
            </a:pPr>
            <a:r>
              <a:rPr lang="en-US" sz="1600" dirty="0">
                <a:latin typeface="+mn-lt"/>
              </a:rPr>
              <a:t>Your student account is maintained by the University's secure student system. It is where we charge all your fees and your payments are received. It is important to review your statement of account regularly, especially after any change of status or term registration.  </a:t>
            </a:r>
          </a:p>
          <a:p>
            <a:pPr marL="0" indent="0">
              <a:buNone/>
            </a:pPr>
            <a:endParaRPr lang="en-US" sz="1600" dirty="0">
              <a:latin typeface="+mn-lt"/>
            </a:endParaRPr>
          </a:p>
          <a:p>
            <a:pPr marL="0" indent="0">
              <a:buNone/>
            </a:pPr>
            <a:r>
              <a:rPr lang="en-US" sz="1600" dirty="0">
                <a:latin typeface="+mn-lt"/>
              </a:rPr>
              <a:t>All students must register and pay fees at the beginning of their program of study and must maintain continuous registration and fee payment (except during approved leaves) until degree requirements have been completed and notification of approval to </a:t>
            </a:r>
            <a:r>
              <a:rPr lang="en-US" sz="1600" dirty="0" err="1">
                <a:latin typeface="+mn-lt"/>
              </a:rPr>
              <a:t>convocate</a:t>
            </a:r>
            <a:r>
              <a:rPr lang="en-US" sz="1600" dirty="0">
                <a:latin typeface="+mn-lt"/>
              </a:rPr>
              <a:t> has been received. </a:t>
            </a:r>
          </a:p>
          <a:p>
            <a:pPr marL="0" indent="0">
              <a:buNone/>
            </a:pPr>
            <a:endParaRPr lang="en-US" sz="1600" dirty="0">
              <a:latin typeface="+mn-lt"/>
            </a:endParaRPr>
          </a:p>
          <a:p>
            <a:pPr marL="0" indent="0">
              <a:buNone/>
            </a:pPr>
            <a:r>
              <a:rPr lang="en-US" sz="1600" dirty="0">
                <a:latin typeface="+mn-lt"/>
              </a:rPr>
              <a:t>A $75 late payment fee will be levied if payment is not made by any fee payment deadline date for any academic term. </a:t>
            </a:r>
          </a:p>
          <a:p>
            <a:pPr marL="0" indent="0">
              <a:buNone/>
            </a:pPr>
            <a:endParaRPr lang="en-US" sz="1600" dirty="0">
              <a:latin typeface="+mn-lt"/>
            </a:endParaRPr>
          </a:p>
          <a:p>
            <a:pPr marL="0" indent="0">
              <a:buNone/>
            </a:pPr>
            <a:endParaRPr lang="en-US" sz="1600" dirty="0">
              <a:latin typeface="Baskerville Old Face" panose="02020602080505020303" pitchFamily="18" charset="0"/>
            </a:endParaRPr>
          </a:p>
        </p:txBody>
      </p:sp>
      <p:sp>
        <p:nvSpPr>
          <p:cNvPr id="5" name="Title 4"/>
          <p:cNvSpPr>
            <a:spLocks noGrp="1"/>
          </p:cNvSpPr>
          <p:nvPr>
            <p:ph type="title"/>
          </p:nvPr>
        </p:nvSpPr>
        <p:spPr>
          <a:xfrm>
            <a:off x="165435" y="256416"/>
            <a:ext cx="8545518" cy="633599"/>
          </a:xfrm>
        </p:spPr>
        <p:txBody>
          <a:bodyPr/>
          <a:lstStyle/>
          <a:p>
            <a:r>
              <a:rPr lang="en-US" dirty="0">
                <a:solidFill>
                  <a:schemeClr val="bg1"/>
                </a:solidFill>
                <a:latin typeface="+mj-lt"/>
              </a:rPr>
              <a:t>Your Student Account </a:t>
            </a:r>
            <a:br>
              <a:rPr lang="en-US" dirty="0">
                <a:solidFill>
                  <a:schemeClr val="bg1"/>
                </a:solidFill>
                <a:latin typeface="+mj-lt"/>
              </a:rPr>
            </a:br>
            <a:endParaRPr lang="en-US" dirty="0">
              <a:solidFill>
                <a:schemeClr val="bg1"/>
              </a:solidFill>
              <a:latin typeface="+mj-lt"/>
            </a:endParaRPr>
          </a:p>
        </p:txBody>
      </p:sp>
      <p:sp>
        <p:nvSpPr>
          <p:cNvPr id="6" name="Slide Number Placeholder 5"/>
          <p:cNvSpPr>
            <a:spLocks noGrp="1"/>
          </p:cNvSpPr>
          <p:nvPr>
            <p:ph type="sldNum" sz="quarter" idx="10"/>
          </p:nvPr>
        </p:nvSpPr>
        <p:spPr/>
        <p:txBody>
          <a:bodyPr/>
          <a:lstStyle/>
          <a:p>
            <a:fld id="{A21E8A3B-FC14-144C-AC26-DE3BCE97D7C1}" type="slidenum">
              <a:rPr lang="en-US" smtClean="0"/>
              <a:pPr/>
              <a:t>3</a:t>
            </a:fld>
            <a:endParaRPr lang="en-US" dirty="0"/>
          </a:p>
        </p:txBody>
      </p:sp>
      <p:pic>
        <p:nvPicPr>
          <p:cNvPr id="2" name="Picture 1" descr="A river with trees and grass&#10;"/>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58344" y="1263161"/>
            <a:ext cx="2234218" cy="1675663"/>
          </a:xfrm>
          <a:prstGeom prst="rect">
            <a:avLst/>
          </a:prstGeom>
        </p:spPr>
      </p:pic>
      <p:sp>
        <p:nvSpPr>
          <p:cNvPr id="7" name="Content Placeholder 1"/>
          <p:cNvSpPr txBox="1">
            <a:spLocks/>
          </p:cNvSpPr>
          <p:nvPr/>
        </p:nvSpPr>
        <p:spPr>
          <a:xfrm>
            <a:off x="217866" y="3112782"/>
            <a:ext cx="2515175" cy="1572469"/>
          </a:xfrm>
          <a:prstGeom prst="rect">
            <a:avLst/>
          </a:prstGeom>
        </p:spPr>
        <p:txBody>
          <a:bodyPr wrap="square" lIns="182880" tIns="91440" rIns="182880" bIns="91440"/>
          <a:lstStyle>
            <a:lvl1pPr marL="514350" indent="-457200" algn="l" defTabSz="457200" rtl="0" eaLnBrk="1" latinLnBrk="0" hangingPunct="1">
              <a:lnSpc>
                <a:spcPct val="100000"/>
              </a:lnSpc>
              <a:spcBef>
                <a:spcPts val="0"/>
              </a:spcBef>
              <a:spcAft>
                <a:spcPts val="0"/>
              </a:spcAft>
              <a:buClr>
                <a:srgbClr val="40647E"/>
              </a:buClr>
              <a:buFont typeface="+mj-lt"/>
              <a:buAutoNum type="arabicParenR"/>
              <a:defRPr sz="2000" kern="1200">
                <a:solidFill>
                  <a:srgbClr val="053021"/>
                </a:solidFill>
                <a:latin typeface="Arial"/>
                <a:ea typeface="+mn-ea"/>
                <a:cs typeface="Arial"/>
              </a:defRPr>
            </a:lvl1pPr>
            <a:lvl2pPr marL="960120" indent="-411480" algn="l" defTabSz="457200" rtl="0" eaLnBrk="1" latinLnBrk="0" hangingPunct="1">
              <a:lnSpc>
                <a:spcPct val="100000"/>
              </a:lnSpc>
              <a:spcBef>
                <a:spcPts val="0"/>
              </a:spcBef>
              <a:buClr>
                <a:srgbClr val="40647E"/>
              </a:buClr>
              <a:buFont typeface="+mj-lt"/>
              <a:buAutoNum type="alphaLcParenR"/>
              <a:defRPr sz="1800" kern="1200" baseline="0">
                <a:solidFill>
                  <a:srgbClr val="053021"/>
                </a:solidFill>
                <a:latin typeface="Arial"/>
                <a:ea typeface="+mn-ea"/>
                <a:cs typeface="Arial"/>
              </a:defRPr>
            </a:lvl2pPr>
            <a:lvl3pPr marL="1325880" indent="-365760" algn="l" defTabSz="457200" rtl="0" eaLnBrk="1" latinLnBrk="0" hangingPunct="1">
              <a:lnSpc>
                <a:spcPct val="100000"/>
              </a:lnSpc>
              <a:spcBef>
                <a:spcPts val="0"/>
              </a:spcBef>
              <a:buClr>
                <a:srgbClr val="40647E"/>
              </a:buClr>
              <a:buFont typeface="+mj-lt"/>
              <a:buAutoNum type="alphaLcParenR"/>
              <a:defRPr sz="1600" kern="1200">
                <a:solidFill>
                  <a:srgbClr val="053021"/>
                </a:solidFill>
                <a:latin typeface="Arial"/>
                <a:ea typeface="+mn-ea"/>
                <a:cs typeface="Arial"/>
              </a:defRPr>
            </a:lvl3pPr>
            <a:lvl4pPr marL="1627632" indent="-301752" algn="l" defTabSz="457200" rtl="0" eaLnBrk="1" latinLnBrk="0" hangingPunct="1">
              <a:lnSpc>
                <a:spcPct val="100000"/>
              </a:lnSpc>
              <a:spcBef>
                <a:spcPts val="0"/>
              </a:spcBef>
              <a:buClr>
                <a:srgbClr val="40647E"/>
              </a:buClr>
              <a:buFont typeface="+mj-lt"/>
              <a:buAutoNum type="alphaLcParenR"/>
              <a:defRPr sz="1400" kern="1200" baseline="0">
                <a:solidFill>
                  <a:srgbClr val="053021"/>
                </a:solidFill>
                <a:latin typeface="Arial"/>
                <a:ea typeface="+mn-ea"/>
                <a:cs typeface="Arial"/>
              </a:defRPr>
            </a:lvl4pPr>
            <a:lvl5pPr marL="1892808" indent="-274320" algn="l" defTabSz="457200" rtl="0" eaLnBrk="1" latinLnBrk="0" hangingPunct="1">
              <a:lnSpc>
                <a:spcPct val="100000"/>
              </a:lnSpc>
              <a:spcBef>
                <a:spcPts val="0"/>
              </a:spcBef>
              <a:buClr>
                <a:srgbClr val="40647E"/>
              </a:buClr>
              <a:buFont typeface="+mj-lt"/>
              <a:buAutoNum type="alphaLcParenR"/>
              <a:defRPr sz="1400" kern="1200">
                <a:solidFill>
                  <a:srgbClr val="05302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Font typeface="+mj-lt"/>
              <a:buNone/>
            </a:pPr>
            <a:r>
              <a:rPr lang="en-US" sz="1400" dirty="0">
                <a:latin typeface="+mn-lt"/>
              </a:rPr>
              <a:t>Your account statement is available on the myTrent portal:</a:t>
            </a:r>
          </a:p>
          <a:p>
            <a:pPr marL="57150" indent="0">
              <a:buFont typeface="+mj-lt"/>
              <a:buNone/>
            </a:pPr>
            <a:endParaRPr lang="en-US" sz="1400" dirty="0">
              <a:latin typeface="+mn-lt"/>
            </a:endParaRPr>
          </a:p>
          <a:p>
            <a:pPr marL="57150" indent="0">
              <a:buFont typeface="+mj-lt"/>
              <a:buNone/>
            </a:pPr>
            <a:r>
              <a:rPr lang="en-US" sz="1400" b="1" dirty="0">
                <a:latin typeface="+mn-lt"/>
              </a:rPr>
              <a:t>myTrent&gt;Finances&gt;My Account&gt;Account Statement</a:t>
            </a:r>
          </a:p>
          <a:p>
            <a:pPr marL="57150" indent="0">
              <a:buFont typeface="+mj-lt"/>
              <a:buNone/>
            </a:pPr>
            <a:endParaRPr lang="en-US" sz="1600" dirty="0"/>
          </a:p>
        </p:txBody>
      </p:sp>
    </p:spTree>
    <p:extLst>
      <p:ext uri="{BB962C8B-B14F-4D97-AF65-F5344CB8AC3E}">
        <p14:creationId xmlns:p14="http://schemas.microsoft.com/office/powerpoint/2010/main" val="151072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242" y="308178"/>
            <a:ext cx="5330593" cy="498387"/>
          </a:xfrm>
        </p:spPr>
        <p:txBody>
          <a:bodyPr/>
          <a:lstStyle/>
          <a:p>
            <a:r>
              <a:rPr lang="en-US" sz="2400" dirty="0">
                <a:solidFill>
                  <a:schemeClr val="bg1"/>
                </a:solidFill>
                <a:latin typeface="+mj-lt"/>
              </a:rPr>
              <a:t>Health &amp; Dental Benefits</a:t>
            </a:r>
          </a:p>
        </p:txBody>
      </p:sp>
      <p:sp>
        <p:nvSpPr>
          <p:cNvPr id="4" name="Slide Number Placeholder 3"/>
          <p:cNvSpPr>
            <a:spLocks noGrp="1"/>
          </p:cNvSpPr>
          <p:nvPr>
            <p:ph type="sldNum" sz="quarter" idx="10"/>
          </p:nvPr>
        </p:nvSpPr>
        <p:spPr/>
        <p:txBody>
          <a:bodyPr/>
          <a:lstStyle/>
          <a:p>
            <a:fld id="{A21E8A3B-FC14-144C-AC26-DE3BCE97D7C1}" type="slidenum">
              <a:rPr lang="en-US" smtClean="0"/>
              <a:pPr/>
              <a:t>4</a:t>
            </a:fld>
            <a:endParaRPr lang="en-US" dirty="0"/>
          </a:p>
        </p:txBody>
      </p:sp>
      <p:sp>
        <p:nvSpPr>
          <p:cNvPr id="2" name="Content Placeholder 1"/>
          <p:cNvSpPr>
            <a:spLocks noGrp="1"/>
          </p:cNvSpPr>
          <p:nvPr>
            <p:ph idx="1"/>
          </p:nvPr>
        </p:nvSpPr>
        <p:spPr>
          <a:xfrm>
            <a:off x="3517490" y="1013209"/>
            <a:ext cx="5495372" cy="3573697"/>
          </a:xfrm>
        </p:spPr>
        <p:txBody>
          <a:bodyPr/>
          <a:lstStyle/>
          <a:p>
            <a:pPr marL="0" indent="0">
              <a:buFont typeface="Arial"/>
              <a:buNone/>
            </a:pPr>
            <a:r>
              <a:rPr lang="en-US" sz="1600" b="1" dirty="0">
                <a:latin typeface="+mn-lt"/>
              </a:rPr>
              <a:t>Heath and Dental charges </a:t>
            </a:r>
            <a:r>
              <a:rPr lang="en-US" sz="1600" dirty="0">
                <a:latin typeface="+mn-lt"/>
              </a:rPr>
              <a:t>are billed in full in September for students enrolled in September and in January for students starting their graduate program in the winter term.  </a:t>
            </a:r>
          </a:p>
          <a:p>
            <a:pPr marL="0" indent="0">
              <a:buFont typeface="Arial"/>
              <a:buNone/>
            </a:pPr>
            <a:endParaRPr lang="en-US" sz="1600" dirty="0">
              <a:latin typeface="+mn-lt"/>
            </a:endParaRPr>
          </a:p>
          <a:p>
            <a:pPr marL="0" indent="0">
              <a:buFont typeface="Arial"/>
              <a:buNone/>
            </a:pPr>
            <a:r>
              <a:rPr lang="en-US" sz="1600" dirty="0">
                <a:latin typeface="+mn-lt"/>
              </a:rPr>
              <a:t>The plan is compulsory for graduate students.  </a:t>
            </a:r>
          </a:p>
          <a:p>
            <a:pPr marL="0" indent="0">
              <a:buFont typeface="Arial"/>
              <a:buNone/>
            </a:pPr>
            <a:endParaRPr lang="en-US" sz="1600" b="1" dirty="0">
              <a:latin typeface="+mn-lt"/>
            </a:endParaRPr>
          </a:p>
          <a:p>
            <a:pPr marL="0" indent="0">
              <a:buFont typeface="Arial"/>
              <a:buNone/>
            </a:pPr>
            <a:r>
              <a:rPr lang="en-US" sz="1600" b="1" dirty="0">
                <a:latin typeface="+mn-lt"/>
              </a:rPr>
              <a:t>Opting-Out</a:t>
            </a:r>
            <a:r>
              <a:rPr lang="en-US" sz="1600" dirty="0">
                <a:latin typeface="+mn-lt"/>
              </a:rPr>
              <a:t>: Peterborough full-time and Durham students are automatically enrolled in and billed for Health and Dental plans. If you already have coverage through another plan, you may submit an online request to opt-out through (TCSA).</a:t>
            </a:r>
          </a:p>
          <a:p>
            <a:pPr marL="0" indent="0">
              <a:buFont typeface="Arial"/>
              <a:buNone/>
            </a:pPr>
            <a:endParaRPr lang="en-US" sz="1600" dirty="0">
              <a:latin typeface="+mn-lt"/>
            </a:endParaRPr>
          </a:p>
          <a:p>
            <a:pPr marL="0" indent="0">
              <a:buFont typeface="Arial"/>
              <a:buNone/>
            </a:pPr>
            <a:r>
              <a:rPr lang="en-US" sz="1600" dirty="0">
                <a:latin typeface="+mn-lt"/>
              </a:rPr>
              <a:t>The last day to opt out of health benefits is </a:t>
            </a:r>
            <a:r>
              <a:rPr lang="en-US" sz="1600" b="1" dirty="0">
                <a:latin typeface="+mn-lt"/>
              </a:rPr>
              <a:t>September 30</a:t>
            </a:r>
            <a:r>
              <a:rPr lang="en-US" sz="1600" b="1" baseline="30000" dirty="0">
                <a:latin typeface="+mn-lt"/>
              </a:rPr>
              <a:t>th</a:t>
            </a:r>
            <a:r>
              <a:rPr lang="en-US" sz="1600" b="1" dirty="0">
                <a:latin typeface="+mn-lt"/>
              </a:rPr>
              <a:t>  </a:t>
            </a:r>
            <a:r>
              <a:rPr lang="en-US" sz="1600" dirty="0">
                <a:latin typeface="+mn-lt"/>
              </a:rPr>
              <a:t>each year. </a:t>
            </a:r>
          </a:p>
        </p:txBody>
      </p:sp>
      <p:sp>
        <p:nvSpPr>
          <p:cNvPr id="6" name="TextBox 5">
            <a:extLst>
              <a:ext uri="{FF2B5EF4-FFF2-40B4-BE49-F238E27FC236}">
                <a16:creationId xmlns:a16="http://schemas.microsoft.com/office/drawing/2014/main" id="{E1138339-6B37-9659-3888-BCB9790893A6}"/>
              </a:ext>
            </a:extLst>
          </p:cNvPr>
          <p:cNvSpPr txBox="1"/>
          <p:nvPr/>
        </p:nvSpPr>
        <p:spPr>
          <a:xfrm>
            <a:off x="410443" y="3019440"/>
            <a:ext cx="3170357" cy="1815882"/>
          </a:xfrm>
          <a:prstGeom prst="rect">
            <a:avLst/>
          </a:prstGeom>
          <a:noFill/>
        </p:spPr>
        <p:txBody>
          <a:bodyPr wrap="square">
            <a:spAutoFit/>
          </a:bodyPr>
          <a:lstStyle/>
          <a:p>
            <a:pPr marL="57150" indent="0">
              <a:buNone/>
            </a:pPr>
            <a:r>
              <a:rPr lang="en-US" sz="1600" dirty="0"/>
              <a:t>For more information about opting in or out, as well as plan coverage contact the Trent Central Student Association (TCSA) at 705-748-1000 or </a:t>
            </a:r>
            <a:r>
              <a:rPr lang="en-US" sz="1600" dirty="0">
                <a:hlinkClick r:id="rId3"/>
              </a:rPr>
              <a:t>benefits@trentcentral.ca</a:t>
            </a:r>
            <a:r>
              <a:rPr lang="en-US" sz="1600" dirty="0"/>
              <a:t> </a:t>
            </a:r>
          </a:p>
          <a:p>
            <a:pPr marL="57150" indent="0">
              <a:buNone/>
            </a:pPr>
            <a:endParaRPr lang="en-US" sz="1600" dirty="0"/>
          </a:p>
          <a:p>
            <a:pPr marL="57150" indent="0">
              <a:buNone/>
            </a:pPr>
            <a:r>
              <a:rPr lang="en-US" sz="1600" dirty="0"/>
              <a:t>Also visit </a:t>
            </a:r>
            <a:r>
              <a:rPr lang="en-US" sz="1600" dirty="0">
                <a:hlinkClick r:id="rId4"/>
              </a:rPr>
              <a:t>Student VIP’s website</a:t>
            </a:r>
            <a:r>
              <a:rPr lang="en-US" sz="1600" dirty="0"/>
              <a:t>.</a:t>
            </a:r>
          </a:p>
        </p:txBody>
      </p:sp>
      <p:pic>
        <p:nvPicPr>
          <p:cNvPr id="5" name="Picture 4"/>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3310" y="1013209"/>
            <a:ext cx="3517490" cy="1978588"/>
          </a:xfrm>
          <a:prstGeom prst="rect">
            <a:avLst/>
          </a:prstGeom>
        </p:spPr>
      </p:pic>
    </p:spTree>
    <p:extLst>
      <p:ext uri="{BB962C8B-B14F-4D97-AF65-F5344CB8AC3E}">
        <p14:creationId xmlns:p14="http://schemas.microsoft.com/office/powerpoint/2010/main" val="1807062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9977" y="1260871"/>
            <a:ext cx="8545518" cy="633599"/>
          </a:xfrm>
        </p:spPr>
        <p:txBody>
          <a:bodyPr vert="horz" lIns="182880" tIns="91440" rIns="182880" bIns="91440" anchor="t"/>
          <a:lstStyle/>
          <a:p>
            <a:r>
              <a:rPr lang="en-US" sz="2000" dirty="0"/>
              <a:t>MyTrent&gt;Finances&gt;My Account&gt;Account Statement</a:t>
            </a:r>
          </a:p>
        </p:txBody>
      </p:sp>
      <p:sp>
        <p:nvSpPr>
          <p:cNvPr id="5" name="Slide Number Placeholder 4"/>
          <p:cNvSpPr>
            <a:spLocks noGrp="1"/>
          </p:cNvSpPr>
          <p:nvPr>
            <p:ph type="sldNum" sz="quarter" idx="10"/>
          </p:nvPr>
        </p:nvSpPr>
        <p:spPr/>
        <p:txBody>
          <a:bodyPr/>
          <a:lstStyle/>
          <a:p>
            <a:fld id="{A21E8A3B-FC14-144C-AC26-DE3BCE97D7C1}" type="slidenum">
              <a:rPr lang="en-US" smtClean="0"/>
              <a:pPr/>
              <a:t>5</a:t>
            </a:fld>
            <a:endParaRPr lang="en-US" dirty="0"/>
          </a:p>
        </p:txBody>
      </p:sp>
      <p:pic>
        <p:nvPicPr>
          <p:cNvPr id="10" name="Picture 9" descr="Screenshot of myTrent portal">
            <a:extLst>
              <a:ext uri="{FF2B5EF4-FFF2-40B4-BE49-F238E27FC236}">
                <a16:creationId xmlns:a16="http://schemas.microsoft.com/office/drawing/2014/main" id="{DE25CB6E-F2FA-09E9-87A2-802693B95E7B}"/>
              </a:ext>
            </a:extLst>
          </p:cNvPr>
          <p:cNvPicPr>
            <a:picLocks noChangeAspect="1"/>
          </p:cNvPicPr>
          <p:nvPr/>
        </p:nvPicPr>
        <p:blipFill>
          <a:blip r:embed="rId3"/>
          <a:stretch>
            <a:fillRect/>
          </a:stretch>
        </p:blipFill>
        <p:spPr>
          <a:xfrm>
            <a:off x="0" y="1841179"/>
            <a:ext cx="9144000" cy="1922060"/>
          </a:xfrm>
          <a:prstGeom prst="rect">
            <a:avLst/>
          </a:prstGeom>
        </p:spPr>
      </p:pic>
      <p:sp>
        <p:nvSpPr>
          <p:cNvPr id="11" name="Up Arrow 3">
            <a:extLst>
              <a:ext uri="{FF2B5EF4-FFF2-40B4-BE49-F238E27FC236}">
                <a16:creationId xmlns:a16="http://schemas.microsoft.com/office/drawing/2014/main" id="{F91E69F7-48AE-0EE7-7E94-64683F3370E8}"/>
              </a:ext>
              <a:ext uri="{C183D7F6-B498-43B3-948B-1728B52AA6E4}">
                <adec:decorative xmlns:adec="http://schemas.microsoft.com/office/drawing/2017/decorative" val="1"/>
              </a:ext>
            </a:extLst>
          </p:cNvPr>
          <p:cNvSpPr/>
          <p:nvPr/>
        </p:nvSpPr>
        <p:spPr>
          <a:xfrm>
            <a:off x="1849581" y="3565829"/>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85C2AE9-34CA-B0C6-74E3-4356A92466C9}"/>
              </a:ext>
            </a:extLst>
          </p:cNvPr>
          <p:cNvSpPr>
            <a:spLocks noGrp="1"/>
          </p:cNvSpPr>
          <p:nvPr>
            <p:ph type="body" sz="quarter" idx="11"/>
          </p:nvPr>
        </p:nvSpPr>
        <p:spPr/>
        <p:txBody>
          <a:bodyPr/>
          <a:lstStyle/>
          <a:p>
            <a:endParaRPr lang="en-CA"/>
          </a:p>
        </p:txBody>
      </p:sp>
    </p:spTree>
    <p:extLst>
      <p:ext uri="{BB962C8B-B14F-4D97-AF65-F5344CB8AC3E}">
        <p14:creationId xmlns:p14="http://schemas.microsoft.com/office/powerpoint/2010/main" val="3714316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3213" y="1405306"/>
            <a:ext cx="5080955" cy="2636653"/>
          </a:xfrm>
        </p:spPr>
        <p:txBody>
          <a:bodyPr/>
          <a:lstStyle/>
          <a:p>
            <a:pPr marL="57150" indent="0">
              <a:buNone/>
            </a:pPr>
            <a:r>
              <a:rPr lang="en-US" sz="1800" b="1" u="sng" dirty="0">
                <a:latin typeface="+mn-lt"/>
              </a:rPr>
              <a:t>Registered Students </a:t>
            </a:r>
            <a:r>
              <a:rPr lang="en-US" sz="1800" b="1" dirty="0">
                <a:latin typeface="+mn-lt"/>
              </a:rPr>
              <a:t>Payment Methods</a:t>
            </a:r>
          </a:p>
          <a:p>
            <a:pPr marL="57150" indent="0">
              <a:buNone/>
            </a:pPr>
            <a:endParaRPr lang="en-US" sz="1800" b="1" dirty="0">
              <a:latin typeface="+mn-lt"/>
            </a:endParaRPr>
          </a:p>
          <a:p>
            <a:pPr marL="342900" indent="-285750">
              <a:buFont typeface="Wingdings" panose="05000000000000000000" pitchFamily="2" charset="2"/>
              <a:buChar char="§"/>
            </a:pPr>
            <a:r>
              <a:rPr lang="en-US" sz="1800" dirty="0">
                <a:latin typeface="+mn-lt"/>
              </a:rPr>
              <a:t>Pre-Authorized Debit (for domestic students)</a:t>
            </a:r>
          </a:p>
          <a:p>
            <a:pPr marL="342900" indent="-285750">
              <a:buFont typeface="Wingdings" panose="05000000000000000000" pitchFamily="2" charset="2"/>
              <a:buChar char="§"/>
            </a:pPr>
            <a:r>
              <a:rPr lang="en-US" sz="1800" dirty="0">
                <a:latin typeface="+mn-lt"/>
              </a:rPr>
              <a:t>Credit Card via </a:t>
            </a:r>
            <a:r>
              <a:rPr lang="en-US" sz="1800" dirty="0" err="1">
                <a:latin typeface="+mn-lt"/>
              </a:rPr>
              <a:t>PayPath</a:t>
            </a:r>
            <a:r>
              <a:rPr lang="en-US" sz="1800" dirty="0">
                <a:latin typeface="+mn-lt"/>
              </a:rPr>
              <a:t> (for all students)</a:t>
            </a:r>
          </a:p>
          <a:p>
            <a:pPr marL="342900" indent="-285750">
              <a:buFont typeface="Wingdings" panose="05000000000000000000" pitchFamily="2" charset="2"/>
              <a:buChar char="§"/>
            </a:pPr>
            <a:r>
              <a:rPr lang="en-US" sz="1800" dirty="0" err="1">
                <a:latin typeface="+mn-lt"/>
              </a:rPr>
              <a:t>TransferMate</a:t>
            </a:r>
            <a:r>
              <a:rPr lang="en-US" sz="1800" dirty="0">
                <a:latin typeface="+mn-lt"/>
              </a:rPr>
              <a:t> (for international students)</a:t>
            </a:r>
          </a:p>
          <a:p>
            <a:pPr marL="342900" indent="-285750">
              <a:buFont typeface="Wingdings" panose="05000000000000000000" pitchFamily="2" charset="2"/>
              <a:buChar char="§"/>
            </a:pPr>
            <a:r>
              <a:rPr lang="en-US" sz="1800" dirty="0">
                <a:latin typeface="+mn-lt"/>
              </a:rPr>
              <a:t>Payment Plans (for all students)</a:t>
            </a:r>
          </a:p>
          <a:p>
            <a:pPr marL="57150" indent="0">
              <a:buNone/>
            </a:pPr>
            <a:endParaRPr lang="en-US" sz="1800" dirty="0">
              <a:latin typeface="Baskerville Old Face" panose="02020602080505020303" pitchFamily="18" charset="0"/>
            </a:endParaRPr>
          </a:p>
        </p:txBody>
      </p:sp>
      <p:sp>
        <p:nvSpPr>
          <p:cNvPr id="4" name="Slide Number Placeholder 3"/>
          <p:cNvSpPr>
            <a:spLocks noGrp="1"/>
          </p:cNvSpPr>
          <p:nvPr>
            <p:ph type="sldNum" sz="quarter" idx="10"/>
          </p:nvPr>
        </p:nvSpPr>
        <p:spPr/>
        <p:txBody>
          <a:bodyPr/>
          <a:lstStyle/>
          <a:p>
            <a:fld id="{A21E8A3B-FC14-144C-AC26-DE3BCE97D7C1}" type="slidenum">
              <a:rPr lang="en-US" smtClean="0"/>
              <a:pPr/>
              <a:t>6</a:t>
            </a:fld>
            <a:endParaRPr lang="en-US" dirty="0"/>
          </a:p>
        </p:txBody>
      </p:sp>
      <p:sp>
        <p:nvSpPr>
          <p:cNvPr id="6" name="TextBox 5"/>
          <p:cNvSpPr txBox="1"/>
          <p:nvPr/>
        </p:nvSpPr>
        <p:spPr>
          <a:xfrm>
            <a:off x="314553" y="146304"/>
            <a:ext cx="6459321" cy="830997"/>
          </a:xfrm>
          <a:prstGeom prst="rect">
            <a:avLst/>
          </a:prstGeom>
          <a:noFill/>
        </p:spPr>
        <p:txBody>
          <a:bodyPr wrap="square" rtlCol="0">
            <a:spAutoFit/>
          </a:bodyPr>
          <a:lstStyle/>
          <a:p>
            <a:r>
              <a:rPr lang="en-US" sz="2400" dirty="0">
                <a:solidFill>
                  <a:schemeClr val="bg1"/>
                </a:solidFill>
                <a:latin typeface="+mj-lt"/>
              </a:rPr>
              <a:t>Making a Payment:</a:t>
            </a:r>
          </a:p>
          <a:p>
            <a:r>
              <a:rPr lang="en-US" sz="2400" dirty="0">
                <a:solidFill>
                  <a:schemeClr val="bg1"/>
                </a:solidFill>
                <a:latin typeface="+mj-lt"/>
              </a:rPr>
              <a:t>Your Student Account &amp; How to Pay</a:t>
            </a:r>
          </a:p>
        </p:txBody>
      </p:sp>
      <p:sp>
        <p:nvSpPr>
          <p:cNvPr id="5" name="Text Placeholder 12">
            <a:extLst>
              <a:ext uri="{FF2B5EF4-FFF2-40B4-BE49-F238E27FC236}">
                <a16:creationId xmlns:a16="http://schemas.microsoft.com/office/drawing/2014/main" id="{CF3E1078-FE1A-5A4D-5B02-DC2D5075CDA9}"/>
              </a:ext>
            </a:extLst>
          </p:cNvPr>
          <p:cNvSpPr>
            <a:spLocks noGrp="1"/>
          </p:cNvSpPr>
          <p:nvPr>
            <p:ph type="body" sz="quarter" idx="11"/>
          </p:nvPr>
        </p:nvSpPr>
        <p:spPr>
          <a:xfrm>
            <a:off x="3796632" y="4767262"/>
            <a:ext cx="4726889" cy="209179"/>
          </a:xfrm>
        </p:spPr>
        <p:txBody>
          <a:bodyPr/>
          <a:lstStyle/>
          <a:p>
            <a:r>
              <a:rPr lang="en-CA" dirty="0"/>
              <a:t>For More Information: https://www.trentu.ca/studentfinances/tuition-fees/making-payment</a:t>
            </a:r>
          </a:p>
        </p:txBody>
      </p:sp>
      <p:pic>
        <p:nvPicPr>
          <p:cNvPr id="7" name="Picture 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082561" y="1405306"/>
            <a:ext cx="3904440" cy="2923868"/>
          </a:xfrm>
          <a:prstGeom prst="rect">
            <a:avLst/>
          </a:prstGeom>
        </p:spPr>
      </p:pic>
    </p:spTree>
    <p:extLst>
      <p:ext uri="{BB962C8B-B14F-4D97-AF65-F5344CB8AC3E}">
        <p14:creationId xmlns:p14="http://schemas.microsoft.com/office/powerpoint/2010/main" val="4006850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424" y="1053389"/>
            <a:ext cx="5842408" cy="3923052"/>
          </a:xfrm>
        </p:spPr>
        <p:txBody>
          <a:bodyPr/>
          <a:lstStyle/>
          <a:p>
            <a:pPr marL="57150" indent="0">
              <a:buNone/>
            </a:pPr>
            <a:r>
              <a:rPr lang="en-US" sz="1800" b="1" u="sng" dirty="0">
                <a:latin typeface="+mn-lt"/>
              </a:rPr>
              <a:t>Applicants &amp; Offer Accepted Students</a:t>
            </a:r>
            <a:r>
              <a:rPr lang="en-US" sz="1800" b="1" dirty="0">
                <a:latin typeface="+mn-lt"/>
              </a:rPr>
              <a:t> Payment Methods</a:t>
            </a:r>
          </a:p>
          <a:p>
            <a:pPr marL="342900" indent="-285750">
              <a:buFont typeface="Wingdings" panose="05000000000000000000" pitchFamily="2" charset="2"/>
              <a:buChar char="§"/>
            </a:pPr>
            <a:r>
              <a:rPr lang="en-US" sz="1800" dirty="0">
                <a:latin typeface="+mn-lt"/>
              </a:rPr>
              <a:t>Until you become a registered student you will not be able to fully access the Student  Account Payment Center</a:t>
            </a:r>
          </a:p>
          <a:p>
            <a:pPr marL="342900" indent="-285750">
              <a:buFont typeface="Wingdings" panose="05000000000000000000" pitchFamily="2" charset="2"/>
              <a:buChar char="§"/>
            </a:pPr>
            <a:r>
              <a:rPr lang="en-US" sz="1800" dirty="0">
                <a:latin typeface="+mn-lt"/>
              </a:rPr>
              <a:t>International students with “Applicant Status” and or who have not yet commenced their program of study, follow finance bill payment instructions per </a:t>
            </a:r>
            <a:r>
              <a:rPr lang="en-US" sz="1800" dirty="0" err="1">
                <a:latin typeface="+mn-lt"/>
              </a:rPr>
              <a:t>TransferMate</a:t>
            </a:r>
            <a:endParaRPr lang="en-US" sz="1800" dirty="0">
              <a:latin typeface="+mn-lt"/>
            </a:endParaRPr>
          </a:p>
          <a:p>
            <a:pPr marL="342900" indent="-285750">
              <a:buFont typeface="Wingdings" panose="05000000000000000000" pitchFamily="2" charset="2"/>
              <a:buChar char="§"/>
            </a:pPr>
            <a:r>
              <a:rPr lang="en-US" sz="1800" dirty="0">
                <a:latin typeface="+mn-lt"/>
              </a:rPr>
              <a:t>Domestic students who are classified as an applicant, have been offered admission, or accepted an offer, these students can pay through online banking, cheque, money order, debit card in the Student Accounts Office or they can pay at the teller at their bank. </a:t>
            </a:r>
          </a:p>
          <a:p>
            <a:pPr marL="57150" indent="0">
              <a:buNone/>
            </a:pPr>
            <a:endParaRPr lang="en-US" sz="1800" dirty="0">
              <a:latin typeface="Baskerville Old Face" panose="02020602080505020303" pitchFamily="18" charset="0"/>
            </a:endParaRPr>
          </a:p>
          <a:p>
            <a:pPr marL="57150" indent="0">
              <a:buNone/>
            </a:pPr>
            <a:endParaRPr lang="en-US" sz="1800" b="1" dirty="0">
              <a:latin typeface="Baskerville Old Face" panose="02020602080505020303" pitchFamily="18" charset="0"/>
            </a:endParaRPr>
          </a:p>
        </p:txBody>
      </p:sp>
      <p:sp>
        <p:nvSpPr>
          <p:cNvPr id="4" name="Slide Number Placeholder 3"/>
          <p:cNvSpPr>
            <a:spLocks noGrp="1"/>
          </p:cNvSpPr>
          <p:nvPr>
            <p:ph type="sldNum" sz="quarter" idx="10"/>
          </p:nvPr>
        </p:nvSpPr>
        <p:spPr/>
        <p:txBody>
          <a:bodyPr/>
          <a:lstStyle/>
          <a:p>
            <a:fld id="{A21E8A3B-FC14-144C-AC26-DE3BCE97D7C1}" type="slidenum">
              <a:rPr lang="en-US" smtClean="0"/>
              <a:pPr/>
              <a:t>7</a:t>
            </a:fld>
            <a:endParaRPr lang="en-US" dirty="0"/>
          </a:p>
        </p:txBody>
      </p:sp>
      <p:sp>
        <p:nvSpPr>
          <p:cNvPr id="6" name="TextBox 5"/>
          <p:cNvSpPr txBox="1"/>
          <p:nvPr/>
        </p:nvSpPr>
        <p:spPr>
          <a:xfrm>
            <a:off x="314553" y="146304"/>
            <a:ext cx="6459321" cy="830997"/>
          </a:xfrm>
          <a:prstGeom prst="rect">
            <a:avLst/>
          </a:prstGeom>
          <a:noFill/>
        </p:spPr>
        <p:txBody>
          <a:bodyPr wrap="square" rtlCol="0">
            <a:spAutoFit/>
          </a:bodyPr>
          <a:lstStyle/>
          <a:p>
            <a:r>
              <a:rPr lang="en-US" sz="2400" dirty="0">
                <a:solidFill>
                  <a:schemeClr val="bg1"/>
                </a:solidFill>
                <a:latin typeface="+mj-lt"/>
              </a:rPr>
              <a:t>Making a Payment:</a:t>
            </a:r>
          </a:p>
          <a:p>
            <a:r>
              <a:rPr lang="en-US" sz="2400" dirty="0">
                <a:solidFill>
                  <a:schemeClr val="bg1"/>
                </a:solidFill>
                <a:latin typeface="+mj-lt"/>
              </a:rPr>
              <a:t>Your Student Account &amp; How to Pay</a:t>
            </a:r>
          </a:p>
        </p:txBody>
      </p:sp>
      <p:pic>
        <p:nvPicPr>
          <p:cNvPr id="5" name="Picture 4" descr="A tree with pink flowers next to a building&#10;">
            <a:extLst>
              <a:ext uri="{FF2B5EF4-FFF2-40B4-BE49-F238E27FC236}">
                <a16:creationId xmlns:a16="http://schemas.microsoft.com/office/drawing/2014/main" id="{1F5D8514-1D5D-FBE9-A103-94B38D65AB0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01231" y="1495932"/>
            <a:ext cx="2753345" cy="2807944"/>
          </a:xfrm>
          <a:prstGeom prst="rect">
            <a:avLst/>
          </a:prstGeom>
        </p:spPr>
      </p:pic>
      <p:sp>
        <p:nvSpPr>
          <p:cNvPr id="7" name="Text Placeholder 12">
            <a:extLst>
              <a:ext uri="{FF2B5EF4-FFF2-40B4-BE49-F238E27FC236}">
                <a16:creationId xmlns:a16="http://schemas.microsoft.com/office/drawing/2014/main" id="{D34CEEDA-3A2A-0B0A-26C9-EB8064D68E45}"/>
              </a:ext>
            </a:extLst>
          </p:cNvPr>
          <p:cNvSpPr>
            <a:spLocks noGrp="1"/>
          </p:cNvSpPr>
          <p:nvPr>
            <p:ph type="body" sz="quarter" idx="11"/>
          </p:nvPr>
        </p:nvSpPr>
        <p:spPr>
          <a:xfrm>
            <a:off x="3796632" y="4767262"/>
            <a:ext cx="4726889" cy="209179"/>
          </a:xfrm>
        </p:spPr>
        <p:txBody>
          <a:bodyPr/>
          <a:lstStyle/>
          <a:p>
            <a:r>
              <a:rPr lang="en-CA" dirty="0"/>
              <a:t>For More Information: https://www.trentu.ca/studentfinances/tuition-fees/making-payment</a:t>
            </a:r>
          </a:p>
        </p:txBody>
      </p:sp>
    </p:spTree>
    <p:extLst>
      <p:ext uri="{BB962C8B-B14F-4D97-AF65-F5344CB8AC3E}">
        <p14:creationId xmlns:p14="http://schemas.microsoft.com/office/powerpoint/2010/main" val="2724979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9424" y="1030047"/>
            <a:ext cx="8788807" cy="2124075"/>
          </a:xfrm>
        </p:spPr>
        <p:txBody>
          <a:bodyPr/>
          <a:lstStyle/>
          <a:p>
            <a:r>
              <a:rPr lang="en-US" sz="1800" dirty="0">
                <a:latin typeface="+mn-lt"/>
              </a:rPr>
              <a:t>It is essential as a graduate student that you have sufficient funds to support yourself over the duration of your studies. Current annual costs for a graduate student living away from home including living expenses and books are estimated at $20,000 - $25,000 per year – this does not include tuition fees. Additional costs may be incurred depending on factors such as lifestyle and the number of family members supported.</a:t>
            </a:r>
          </a:p>
          <a:p>
            <a:pPr marL="0" indent="0">
              <a:buNone/>
            </a:pPr>
            <a:endParaRPr lang="en-US" sz="1400" dirty="0">
              <a:latin typeface="+mn-lt"/>
            </a:endParaRPr>
          </a:p>
          <a:p>
            <a:r>
              <a:rPr lang="en-US" sz="1800" dirty="0">
                <a:latin typeface="+mn-lt"/>
              </a:rPr>
              <a:t>In addition to living expenses, students are required to pay tuition fees for each term of enrollment. </a:t>
            </a:r>
          </a:p>
          <a:p>
            <a:pPr marL="0" indent="0">
              <a:buNone/>
            </a:pPr>
            <a:endParaRPr lang="en-US" dirty="0"/>
          </a:p>
        </p:txBody>
      </p:sp>
      <p:sp>
        <p:nvSpPr>
          <p:cNvPr id="3" name="Slide Number Placeholder 2"/>
          <p:cNvSpPr>
            <a:spLocks noGrp="1"/>
          </p:cNvSpPr>
          <p:nvPr>
            <p:ph type="sldNum" sz="quarter" idx="10"/>
          </p:nvPr>
        </p:nvSpPr>
        <p:spPr/>
        <p:txBody>
          <a:bodyPr/>
          <a:lstStyle/>
          <a:p>
            <a:fld id="{A21E8A3B-FC14-144C-AC26-DE3BCE97D7C1}" type="slidenum">
              <a:rPr lang="en-US" smtClean="0"/>
              <a:pPr/>
              <a:t>8</a:t>
            </a:fld>
            <a:endParaRPr lang="en-US" dirty="0"/>
          </a:p>
        </p:txBody>
      </p:sp>
      <p:sp>
        <p:nvSpPr>
          <p:cNvPr id="4" name="Title 3"/>
          <p:cNvSpPr>
            <a:spLocks noGrp="1"/>
          </p:cNvSpPr>
          <p:nvPr>
            <p:ph type="title"/>
          </p:nvPr>
        </p:nvSpPr>
        <p:spPr>
          <a:xfrm>
            <a:off x="189425" y="274324"/>
            <a:ext cx="5935150" cy="633599"/>
          </a:xfrm>
        </p:spPr>
        <p:txBody>
          <a:bodyPr/>
          <a:lstStyle/>
          <a:p>
            <a:r>
              <a:rPr lang="en-US" sz="2400" dirty="0">
                <a:solidFill>
                  <a:schemeClr val="bg1"/>
                </a:solidFill>
                <a:latin typeface="+mj-lt"/>
              </a:rPr>
              <a:t>Additional Living Expenses</a:t>
            </a:r>
          </a:p>
        </p:txBody>
      </p:sp>
      <p:pic>
        <p:nvPicPr>
          <p:cNvPr id="2052" name="Picture 4" descr="Trent University Durham students smiling to the camera in front of campu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57350" y="3321810"/>
            <a:ext cx="5952935" cy="1699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260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EE78174CFAE84DA16259EA1F88BACF" ma:contentTypeVersion="7" ma:contentTypeDescription="Create a new document." ma:contentTypeScope="" ma:versionID="2f8bf77efd297f96f44e82caf586551e">
  <xsd:schema xmlns:xsd="http://www.w3.org/2001/XMLSchema" xmlns:xs="http://www.w3.org/2001/XMLSchema" xmlns:p="http://schemas.microsoft.com/office/2006/metadata/properties" xmlns:ns3="b9826fe7-03c8-4786-b499-5a2941e50222" xmlns:ns4="bfd03ad1-316d-4a4c-a966-3487c3c9413d" targetNamespace="http://schemas.microsoft.com/office/2006/metadata/properties" ma:root="true" ma:fieldsID="ad9566704abdf1e94a7ffbdc7ef0d2c4" ns3:_="" ns4:_="">
    <xsd:import namespace="b9826fe7-03c8-4786-b499-5a2941e50222"/>
    <xsd:import namespace="bfd03ad1-316d-4a4c-a966-3487c3c941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826fe7-03c8-4786-b499-5a2941e502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d03ad1-316d-4a4c-a966-3487c3c941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675251-11E8-4B60-8938-58398DBD5C90}">
  <ds:schemaRefs>
    <ds:schemaRef ds:uri="b9826fe7-03c8-4786-b499-5a2941e50222"/>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bfd03ad1-316d-4a4c-a966-3487c3c9413d"/>
    <ds:schemaRef ds:uri="http://purl.org/dc/dcmitype/"/>
  </ds:schemaRefs>
</ds:datastoreItem>
</file>

<file path=customXml/itemProps2.xml><?xml version="1.0" encoding="utf-8"?>
<ds:datastoreItem xmlns:ds="http://schemas.openxmlformats.org/officeDocument/2006/customXml" ds:itemID="{E4ADEC7F-3409-411B-9D5A-45CC892A3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826fe7-03c8-4786-b499-5a2941e50222"/>
    <ds:schemaRef ds:uri="bfd03ad1-316d-4a4c-a966-3487c3c941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55C9CD-563E-4514-A50E-DE2AFFAFB4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2015_TrentU PPT Template_FINAL2</Template>
  <TotalTime>1891</TotalTime>
  <Words>814</Words>
  <Application>Microsoft Office PowerPoint</Application>
  <PresentationFormat>On-screen Show (16:9)</PresentationFormat>
  <Paragraphs>89</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Baskerville Old Face</vt:lpstr>
      <vt:lpstr>Calibri</vt:lpstr>
      <vt:lpstr>Wingdings</vt:lpstr>
      <vt:lpstr>Office Theme</vt:lpstr>
      <vt:lpstr>Fees &amp; Payments</vt:lpstr>
      <vt:lpstr>Tuition Fees</vt:lpstr>
      <vt:lpstr>Fee Deadlines for Current Graduate Students</vt:lpstr>
      <vt:lpstr>Your Student Account  </vt:lpstr>
      <vt:lpstr>Health &amp; Dental Benefits</vt:lpstr>
      <vt:lpstr>MyTrent&gt;Finances&gt;My Account&gt;Account Statement</vt:lpstr>
      <vt:lpstr>PowerPoint Presentation</vt:lpstr>
      <vt:lpstr>PowerPoint Presentation</vt:lpstr>
      <vt:lpstr>Additional Living Expenses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Student Orientation Finance Session</dc:title>
  <dc:creator>Stephanie Belfry</dc:creator>
  <cp:lastModifiedBy>Haley McCormick</cp:lastModifiedBy>
  <cp:revision>234</cp:revision>
  <cp:lastPrinted>2019-08-29T20:38:54Z</cp:lastPrinted>
  <dcterms:created xsi:type="dcterms:W3CDTF">2019-08-29T10:34:18Z</dcterms:created>
  <dcterms:modified xsi:type="dcterms:W3CDTF">2023-03-29T12:52:27Z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0x01010004EE78174CFAE84DA16259EA1F88BACF</vt:lpwstr>
  </property>
</Properties>
</file>