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0" r:id="rId4"/>
  </p:sldMasterIdLst>
  <p:notesMasterIdLst>
    <p:notesMasterId r:id="rId29"/>
  </p:notesMasterIdLst>
  <p:handoutMasterIdLst>
    <p:handoutMasterId r:id="rId30"/>
  </p:handoutMasterIdLst>
  <p:sldIdLst>
    <p:sldId id="314" r:id="rId5"/>
    <p:sldId id="357" r:id="rId6"/>
    <p:sldId id="343" r:id="rId7"/>
    <p:sldId id="345" r:id="rId8"/>
    <p:sldId id="346" r:id="rId9"/>
    <p:sldId id="347" r:id="rId10"/>
    <p:sldId id="372" r:id="rId11"/>
    <p:sldId id="362" r:id="rId12"/>
    <p:sldId id="348" r:id="rId13"/>
    <p:sldId id="363" r:id="rId14"/>
    <p:sldId id="334" r:id="rId15"/>
    <p:sldId id="339" r:id="rId16"/>
    <p:sldId id="322" r:id="rId17"/>
    <p:sldId id="341" r:id="rId18"/>
    <p:sldId id="328" r:id="rId19"/>
    <p:sldId id="338" r:id="rId20"/>
    <p:sldId id="367" r:id="rId21"/>
    <p:sldId id="364" r:id="rId22"/>
    <p:sldId id="365" r:id="rId23"/>
    <p:sldId id="366" r:id="rId24"/>
    <p:sldId id="368" r:id="rId25"/>
    <p:sldId id="369" r:id="rId26"/>
    <p:sldId id="382" r:id="rId27"/>
    <p:sldId id="33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orient="horz" pos="10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EF38E41-1551-E8FD-8993-0B834679E157}" name="Haley McCormick" initials="HM" userId="S::haleymccormick@trentu.ca::48dd4a60-33cd-4ea5-88e2-107933e5518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404"/>
    <a:srgbClr val="383155"/>
    <a:srgbClr val="D3DDFE"/>
    <a:srgbClr val="D4DDFE"/>
    <a:srgbClr val="D5DEFF"/>
    <a:srgbClr val="F6F7FF"/>
    <a:srgbClr val="DBDCE5"/>
    <a:srgbClr val="F0F1FB"/>
    <a:srgbClr val="DFE1F6"/>
    <a:srgbClr val="EEEF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91D18E-FDEC-44E2-A431-D6B6C6A365E0}" v="19" dt="2025-08-25T19:28:44.115"/>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95394" autoAdjust="0"/>
  </p:normalViewPr>
  <p:slideViewPr>
    <p:cSldViewPr snapToGrid="0">
      <p:cViewPr varScale="1">
        <p:scale>
          <a:sx n="105" d="100"/>
          <a:sy n="105" d="100"/>
        </p:scale>
        <p:origin x="906" y="114"/>
      </p:cViewPr>
      <p:guideLst>
        <p:guide orient="horz" pos="1416"/>
        <p:guide orient="horz" pos="1008"/>
        <p:guide pos="3840"/>
      </p:guideLst>
    </p:cSldViewPr>
  </p:slideViewPr>
  <p:outlineViewPr>
    <p:cViewPr>
      <p:scale>
        <a:sx n="33" d="100"/>
        <a:sy n="33" d="100"/>
      </p:scale>
      <p:origin x="0" y="-10368"/>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 Rennie" userId="9556b1d2-0322-4965-aac5-dd2b6afe6306" providerId="ADAL" clId="{F791D18E-FDEC-44E2-A431-D6B6C6A365E0}"/>
    <pc:docChg chg="undo custSel addSld delSld modSld">
      <pc:chgData name="Jane Rennie" userId="9556b1d2-0322-4965-aac5-dd2b6afe6306" providerId="ADAL" clId="{F791D18E-FDEC-44E2-A431-D6B6C6A365E0}" dt="2025-08-26T17:33:28.784" v="584" actId="5793"/>
      <pc:docMkLst>
        <pc:docMk/>
      </pc:docMkLst>
      <pc:sldChg chg="modSp mod">
        <pc:chgData name="Jane Rennie" userId="9556b1d2-0322-4965-aac5-dd2b6afe6306" providerId="ADAL" clId="{F791D18E-FDEC-44E2-A431-D6B6C6A365E0}" dt="2025-08-25T19:29:19.565" v="578" actId="1582"/>
        <pc:sldMkLst>
          <pc:docMk/>
          <pc:sldMk cId="3591555541" sldId="322"/>
        </pc:sldMkLst>
        <pc:picChg chg="mod">
          <ac:chgData name="Jane Rennie" userId="9556b1d2-0322-4965-aac5-dd2b6afe6306" providerId="ADAL" clId="{F791D18E-FDEC-44E2-A431-D6B6C6A365E0}" dt="2025-08-25T19:29:19.565" v="578" actId="1582"/>
          <ac:picMkLst>
            <pc:docMk/>
            <pc:sldMk cId="3591555541" sldId="322"/>
            <ac:picMk id="3" creationId="{CBE9155E-B857-7D9E-F642-988875A048F4}"/>
          </ac:picMkLst>
        </pc:picChg>
      </pc:sldChg>
      <pc:sldChg chg="addSp delSp modSp mod addAnim">
        <pc:chgData name="Jane Rennie" userId="9556b1d2-0322-4965-aac5-dd2b6afe6306" providerId="ADAL" clId="{F791D18E-FDEC-44E2-A431-D6B6C6A365E0}" dt="2025-08-25T19:30:39.315" v="582" actId="1076"/>
        <pc:sldMkLst>
          <pc:docMk/>
          <pc:sldMk cId="3784505952" sldId="331"/>
        </pc:sldMkLst>
        <pc:spChg chg="mod ord">
          <ac:chgData name="Jane Rennie" userId="9556b1d2-0322-4965-aac5-dd2b6afe6306" providerId="ADAL" clId="{F791D18E-FDEC-44E2-A431-D6B6C6A365E0}" dt="2025-08-25T19:30:17.316" v="579" actId="26606"/>
          <ac:spMkLst>
            <pc:docMk/>
            <pc:sldMk cId="3784505952" sldId="331"/>
            <ac:spMk id="28" creationId="{BCA027E7-F7D6-7604-8C75-8A13D80CC67A}"/>
          </ac:spMkLst>
        </pc:spChg>
        <pc:spChg chg="add">
          <ac:chgData name="Jane Rennie" userId="9556b1d2-0322-4965-aac5-dd2b6afe6306" providerId="ADAL" clId="{F791D18E-FDEC-44E2-A431-D6B6C6A365E0}" dt="2025-08-25T19:30:17.316" v="579" actId="26606"/>
          <ac:spMkLst>
            <pc:docMk/>
            <pc:sldMk cId="3784505952" sldId="331"/>
            <ac:spMk id="33" creationId="{C3A694C2-50DA-401D-9E8A-3621EBF0C75C}"/>
          </ac:spMkLst>
        </pc:spChg>
        <pc:picChg chg="add mod ord">
          <ac:chgData name="Jane Rennie" userId="9556b1d2-0322-4965-aac5-dd2b6afe6306" providerId="ADAL" clId="{F791D18E-FDEC-44E2-A431-D6B6C6A365E0}" dt="2025-08-25T19:30:39.315" v="582" actId="1076"/>
          <ac:picMkLst>
            <pc:docMk/>
            <pc:sldMk cId="3784505952" sldId="331"/>
            <ac:picMk id="2" creationId="{4EE8B10D-5CFC-602D-289A-8E77BD0A86BE}"/>
          </ac:picMkLst>
        </pc:picChg>
      </pc:sldChg>
      <pc:sldChg chg="addSp modSp mod">
        <pc:chgData name="Jane Rennie" userId="9556b1d2-0322-4965-aac5-dd2b6afe6306" providerId="ADAL" clId="{F791D18E-FDEC-44E2-A431-D6B6C6A365E0}" dt="2025-08-22T13:56:27.729" v="560" actId="1076"/>
        <pc:sldMkLst>
          <pc:docMk/>
          <pc:sldMk cId="1198221945" sldId="334"/>
        </pc:sldMkLst>
        <pc:spChg chg="mod">
          <ac:chgData name="Jane Rennie" userId="9556b1d2-0322-4965-aac5-dd2b6afe6306" providerId="ADAL" clId="{F791D18E-FDEC-44E2-A431-D6B6C6A365E0}" dt="2025-08-22T13:56:27.729" v="560" actId="1076"/>
          <ac:spMkLst>
            <pc:docMk/>
            <pc:sldMk cId="1198221945" sldId="334"/>
            <ac:spMk id="2" creationId="{CFD6FA43-637B-EF8D-3849-CFD9352B9105}"/>
          </ac:spMkLst>
        </pc:spChg>
        <pc:spChg chg="mod">
          <ac:chgData name="Jane Rennie" userId="9556b1d2-0322-4965-aac5-dd2b6afe6306" providerId="ADAL" clId="{F791D18E-FDEC-44E2-A431-D6B6C6A365E0}" dt="2025-08-22T13:56:22.429" v="559" actId="255"/>
          <ac:spMkLst>
            <pc:docMk/>
            <pc:sldMk cId="1198221945" sldId="334"/>
            <ac:spMk id="7" creationId="{2154EB2D-151D-8CAF-A2D2-A88039128C9E}"/>
          </ac:spMkLst>
        </pc:spChg>
        <pc:spChg chg="add">
          <ac:chgData name="Jane Rennie" userId="9556b1d2-0322-4965-aac5-dd2b6afe6306" providerId="ADAL" clId="{F791D18E-FDEC-44E2-A431-D6B6C6A365E0}" dt="2025-08-22T13:55:20.979" v="544" actId="26606"/>
          <ac:spMkLst>
            <pc:docMk/>
            <pc:sldMk cId="1198221945" sldId="334"/>
            <ac:spMk id="17" creationId="{9AF5711D-F885-4D9C-A736-0CDADBD021A3}"/>
          </ac:spMkLst>
        </pc:spChg>
        <pc:spChg chg="add">
          <ac:chgData name="Jane Rennie" userId="9556b1d2-0322-4965-aac5-dd2b6afe6306" providerId="ADAL" clId="{F791D18E-FDEC-44E2-A431-D6B6C6A365E0}" dt="2025-08-22T13:55:20.979" v="544" actId="26606"/>
          <ac:spMkLst>
            <pc:docMk/>
            <pc:sldMk cId="1198221945" sldId="334"/>
            <ac:spMk id="19" creationId="{7D1E115A-87CB-4627-9D20-1D9C4234F4B3}"/>
          </ac:spMkLst>
        </pc:spChg>
        <pc:spChg chg="add">
          <ac:chgData name="Jane Rennie" userId="9556b1d2-0322-4965-aac5-dd2b6afe6306" providerId="ADAL" clId="{F791D18E-FDEC-44E2-A431-D6B6C6A365E0}" dt="2025-08-22T13:55:20.979" v="544" actId="26606"/>
          <ac:spMkLst>
            <pc:docMk/>
            <pc:sldMk cId="1198221945" sldId="334"/>
            <ac:spMk id="21" creationId="{14E457A0-E55E-4B4F-A727-BD61C631B732}"/>
          </ac:spMkLst>
        </pc:spChg>
        <pc:picChg chg="mod ord">
          <ac:chgData name="Jane Rennie" userId="9556b1d2-0322-4965-aac5-dd2b6afe6306" providerId="ADAL" clId="{F791D18E-FDEC-44E2-A431-D6B6C6A365E0}" dt="2025-08-22T13:55:20.979" v="544" actId="26606"/>
          <ac:picMkLst>
            <pc:docMk/>
            <pc:sldMk cId="1198221945" sldId="334"/>
            <ac:picMk id="12" creationId="{2896D113-0178-A55D-A3D3-E83770575FFE}"/>
          </ac:picMkLst>
        </pc:picChg>
      </pc:sldChg>
      <pc:sldChg chg="delSp mod">
        <pc:chgData name="Jane Rennie" userId="9556b1d2-0322-4965-aac5-dd2b6afe6306" providerId="ADAL" clId="{F791D18E-FDEC-44E2-A431-D6B6C6A365E0}" dt="2025-08-21T13:53:28.370" v="4" actId="21"/>
        <pc:sldMkLst>
          <pc:docMk/>
          <pc:sldMk cId="4130254997" sldId="338"/>
        </pc:sldMkLst>
      </pc:sldChg>
      <pc:sldChg chg="modSp mod">
        <pc:chgData name="Jane Rennie" userId="9556b1d2-0322-4965-aac5-dd2b6afe6306" providerId="ADAL" clId="{F791D18E-FDEC-44E2-A431-D6B6C6A365E0}" dt="2025-08-21T13:53:24.085" v="3" actId="962"/>
        <pc:sldMkLst>
          <pc:docMk/>
          <pc:sldMk cId="866310751" sldId="341"/>
        </pc:sldMkLst>
        <pc:picChg chg="mod">
          <ac:chgData name="Jane Rennie" userId="9556b1d2-0322-4965-aac5-dd2b6afe6306" providerId="ADAL" clId="{F791D18E-FDEC-44E2-A431-D6B6C6A365E0}" dt="2025-08-21T13:53:24.085" v="3" actId="962"/>
          <ac:picMkLst>
            <pc:docMk/>
            <pc:sldMk cId="866310751" sldId="341"/>
            <ac:picMk id="4" creationId="{F53569D9-6DF2-E22C-5478-D8105DF40EC8}"/>
          </ac:picMkLst>
        </pc:picChg>
      </pc:sldChg>
      <pc:sldChg chg="addSp delSp modSp add mod setBg setClrOvrMap">
        <pc:chgData name="Jane Rennie" userId="9556b1d2-0322-4965-aac5-dd2b6afe6306" providerId="ADAL" clId="{F791D18E-FDEC-44E2-A431-D6B6C6A365E0}" dt="2025-08-22T13:28:34.043" v="43" actId="207"/>
        <pc:sldMkLst>
          <pc:docMk/>
          <pc:sldMk cId="1397583061" sldId="357"/>
        </pc:sldMkLst>
        <pc:spChg chg="mod ord">
          <ac:chgData name="Jane Rennie" userId="9556b1d2-0322-4965-aac5-dd2b6afe6306" providerId="ADAL" clId="{F791D18E-FDEC-44E2-A431-D6B6C6A365E0}" dt="2025-08-22T13:28:34.043" v="43" actId="207"/>
          <ac:spMkLst>
            <pc:docMk/>
            <pc:sldMk cId="1397583061" sldId="357"/>
            <ac:spMk id="2" creationId="{FFD3E3F8-7748-DF9A-C47A-A52EFB26FEB4}"/>
          </ac:spMkLst>
        </pc:spChg>
        <pc:spChg chg="add">
          <ac:chgData name="Jane Rennie" userId="9556b1d2-0322-4965-aac5-dd2b6afe6306" providerId="ADAL" clId="{F791D18E-FDEC-44E2-A431-D6B6C6A365E0}" dt="2025-08-21T13:58:36.467" v="26" actId="26606"/>
          <ac:spMkLst>
            <pc:docMk/>
            <pc:sldMk cId="1397583061" sldId="357"/>
            <ac:spMk id="26" creationId="{28F386D5-FDD3-4CE5-9F56-D0829893EC0C}"/>
          </ac:spMkLst>
        </pc:spChg>
        <pc:spChg chg="add">
          <ac:chgData name="Jane Rennie" userId="9556b1d2-0322-4965-aac5-dd2b6afe6306" providerId="ADAL" clId="{F791D18E-FDEC-44E2-A431-D6B6C6A365E0}" dt="2025-08-21T13:58:36.467" v="26" actId="26606"/>
          <ac:spMkLst>
            <pc:docMk/>
            <pc:sldMk cId="1397583061" sldId="357"/>
            <ac:spMk id="28" creationId="{0A405068-112E-427D-86F3-725E20D48092}"/>
          </ac:spMkLst>
        </pc:spChg>
        <pc:spChg chg="add">
          <ac:chgData name="Jane Rennie" userId="9556b1d2-0322-4965-aac5-dd2b6afe6306" providerId="ADAL" clId="{F791D18E-FDEC-44E2-A431-D6B6C6A365E0}" dt="2025-08-21T13:58:36.467" v="26" actId="26606"/>
          <ac:spMkLst>
            <pc:docMk/>
            <pc:sldMk cId="1397583061" sldId="357"/>
            <ac:spMk id="30" creationId="{37C5CC2D-8E26-4786-B64C-19DA041EB52F}"/>
          </ac:spMkLst>
        </pc:spChg>
        <pc:picChg chg="mod">
          <ac:chgData name="Jane Rennie" userId="9556b1d2-0322-4965-aac5-dd2b6afe6306" providerId="ADAL" clId="{F791D18E-FDEC-44E2-A431-D6B6C6A365E0}" dt="2025-08-21T13:58:07.439" v="22" actId="26606"/>
          <ac:picMkLst>
            <pc:docMk/>
            <pc:sldMk cId="1397583061" sldId="357"/>
            <ac:picMk id="4" creationId="{2BC47229-A911-641B-E678-20B6BDAD8BF3}"/>
          </ac:picMkLst>
        </pc:picChg>
      </pc:sldChg>
      <pc:sldChg chg="modSp mod">
        <pc:chgData name="Jane Rennie" userId="9556b1d2-0322-4965-aac5-dd2b6afe6306" providerId="ADAL" clId="{F791D18E-FDEC-44E2-A431-D6B6C6A365E0}" dt="2025-08-26T17:33:28.784" v="584" actId="5793"/>
        <pc:sldMkLst>
          <pc:docMk/>
          <pc:sldMk cId="676642602" sldId="365"/>
        </pc:sldMkLst>
        <pc:spChg chg="mod">
          <ac:chgData name="Jane Rennie" userId="9556b1d2-0322-4965-aac5-dd2b6afe6306" providerId="ADAL" clId="{F791D18E-FDEC-44E2-A431-D6B6C6A365E0}" dt="2025-08-26T17:33:28.784" v="584" actId="5793"/>
          <ac:spMkLst>
            <pc:docMk/>
            <pc:sldMk cId="676642602" sldId="365"/>
            <ac:spMk id="5" creationId="{455C78E4-7770-FF0D-6CC8-72243F7156EF}"/>
          </ac:spMkLst>
        </pc:spChg>
        <pc:picChg chg="mod">
          <ac:chgData name="Jane Rennie" userId="9556b1d2-0322-4965-aac5-dd2b6afe6306" providerId="ADAL" clId="{F791D18E-FDEC-44E2-A431-D6B6C6A365E0}" dt="2025-08-21T13:53:31.695" v="5" actId="962"/>
          <ac:picMkLst>
            <pc:docMk/>
            <pc:sldMk cId="676642602" sldId="365"/>
            <ac:picMk id="3" creationId="{14C62A4F-CF30-FB45-3BEF-2E896D5CBB3D}"/>
          </ac:picMkLst>
        </pc:picChg>
      </pc:sldChg>
      <pc:sldChg chg="addSp delSp modSp del mod">
        <pc:chgData name="Jane Rennie" userId="9556b1d2-0322-4965-aac5-dd2b6afe6306" providerId="ADAL" clId="{F791D18E-FDEC-44E2-A431-D6B6C6A365E0}" dt="2025-08-22T13:34:40.744" v="92" actId="2696"/>
        <pc:sldMkLst>
          <pc:docMk/>
          <pc:sldMk cId="953414290" sldId="370"/>
        </pc:sldMkLst>
      </pc:sldChg>
      <pc:sldChg chg="del">
        <pc:chgData name="Jane Rennie" userId="9556b1d2-0322-4965-aac5-dd2b6afe6306" providerId="ADAL" clId="{F791D18E-FDEC-44E2-A431-D6B6C6A365E0}" dt="2025-08-22T13:39:26.494" v="164" actId="2696"/>
        <pc:sldMkLst>
          <pc:docMk/>
          <pc:sldMk cId="2513851963" sldId="371"/>
        </pc:sldMkLst>
      </pc:sldChg>
      <pc:sldChg chg="modSp mod">
        <pc:chgData name="Jane Rennie" userId="9556b1d2-0322-4965-aac5-dd2b6afe6306" providerId="ADAL" clId="{F791D18E-FDEC-44E2-A431-D6B6C6A365E0}" dt="2025-08-25T19:28:01.183" v="570" actId="1076"/>
        <pc:sldMkLst>
          <pc:docMk/>
          <pc:sldMk cId="2659074854" sldId="372"/>
        </pc:sldMkLst>
        <pc:spChg chg="mod">
          <ac:chgData name="Jane Rennie" userId="9556b1d2-0322-4965-aac5-dd2b6afe6306" providerId="ADAL" clId="{F791D18E-FDEC-44E2-A431-D6B6C6A365E0}" dt="2025-08-25T19:27:43.215" v="568" actId="1076"/>
          <ac:spMkLst>
            <pc:docMk/>
            <pc:sldMk cId="2659074854" sldId="372"/>
            <ac:spMk id="2" creationId="{45D796E7-D448-93C2-9E14-6E7435931E2C}"/>
          </ac:spMkLst>
        </pc:spChg>
        <pc:picChg chg="mod">
          <ac:chgData name="Jane Rennie" userId="9556b1d2-0322-4965-aac5-dd2b6afe6306" providerId="ADAL" clId="{F791D18E-FDEC-44E2-A431-D6B6C6A365E0}" dt="2025-08-25T19:28:01.183" v="570" actId="1076"/>
          <ac:picMkLst>
            <pc:docMk/>
            <pc:sldMk cId="2659074854" sldId="372"/>
            <ac:picMk id="5" creationId="{37F47CAE-45AF-AEDE-B5B3-F78CFC2A21DF}"/>
          </ac:picMkLst>
        </pc:picChg>
      </pc:sldChg>
      <pc:sldChg chg="addSp delSp modSp add del mod setBg">
        <pc:chgData name="Jane Rennie" userId="9556b1d2-0322-4965-aac5-dd2b6afe6306" providerId="ADAL" clId="{F791D18E-FDEC-44E2-A431-D6B6C6A365E0}" dt="2025-08-22T13:39:31.593" v="165" actId="2696"/>
        <pc:sldMkLst>
          <pc:docMk/>
          <pc:sldMk cId="2997775298" sldId="380"/>
        </pc:sldMkLst>
      </pc:sldChg>
      <pc:sldChg chg="addSp delSp modSp add del mod setBg">
        <pc:chgData name="Jane Rennie" userId="9556b1d2-0322-4965-aac5-dd2b6afe6306" providerId="ADAL" clId="{F791D18E-FDEC-44E2-A431-D6B6C6A365E0}" dt="2025-08-22T13:45:44.695" v="496" actId="2696"/>
        <pc:sldMkLst>
          <pc:docMk/>
          <pc:sldMk cId="3987690364" sldId="381"/>
        </pc:sldMkLst>
      </pc:sldChg>
      <pc:sldChg chg="addSp delSp modSp new mod">
        <pc:chgData name="Jane Rennie" userId="9556b1d2-0322-4965-aac5-dd2b6afe6306" providerId="ADAL" clId="{F791D18E-FDEC-44E2-A431-D6B6C6A365E0}" dt="2025-08-22T13:57:35.896" v="564" actId="1582"/>
        <pc:sldMkLst>
          <pc:docMk/>
          <pc:sldMk cId="3366639317" sldId="382"/>
        </pc:sldMkLst>
        <pc:spChg chg="mod ord">
          <ac:chgData name="Jane Rennie" userId="9556b1d2-0322-4965-aac5-dd2b6afe6306" providerId="ADAL" clId="{F791D18E-FDEC-44E2-A431-D6B6C6A365E0}" dt="2025-08-22T13:57:03.230" v="561" actId="13244"/>
          <ac:spMkLst>
            <pc:docMk/>
            <pc:sldMk cId="3366639317" sldId="382"/>
            <ac:spMk id="2" creationId="{67F4C2E1-0892-C961-D955-3FB21B76F615}"/>
          </ac:spMkLst>
        </pc:spChg>
        <pc:spChg chg="mod ord">
          <ac:chgData name="Jane Rennie" userId="9556b1d2-0322-4965-aac5-dd2b6afe6306" providerId="ADAL" clId="{F791D18E-FDEC-44E2-A431-D6B6C6A365E0}" dt="2025-08-22T13:57:08.116" v="562" actId="13244"/>
          <ac:spMkLst>
            <pc:docMk/>
            <pc:sldMk cId="3366639317" sldId="382"/>
            <ac:spMk id="3" creationId="{2E830EE1-F378-907F-3D61-9A3B23A50789}"/>
          </ac:spMkLst>
        </pc:spChg>
        <pc:spChg chg="mod">
          <ac:chgData name="Jane Rennie" userId="9556b1d2-0322-4965-aac5-dd2b6afe6306" providerId="ADAL" clId="{F791D18E-FDEC-44E2-A431-D6B6C6A365E0}" dt="2025-08-22T13:49:53.062" v="527" actId="255"/>
          <ac:spMkLst>
            <pc:docMk/>
            <pc:sldMk cId="3366639317" sldId="382"/>
            <ac:spMk id="4" creationId="{219DB3EC-EBA6-CA5C-53C3-8360D40FDFBE}"/>
          </ac:spMkLst>
        </pc:spChg>
        <pc:spChg chg="mod ord">
          <ac:chgData name="Jane Rennie" userId="9556b1d2-0322-4965-aac5-dd2b6afe6306" providerId="ADAL" clId="{F791D18E-FDEC-44E2-A431-D6B6C6A365E0}" dt="2025-08-22T13:54:02.963" v="540" actId="13244"/>
          <ac:spMkLst>
            <pc:docMk/>
            <pc:sldMk cId="3366639317" sldId="382"/>
            <ac:spMk id="5" creationId="{C34E5DA3-FC6E-27DA-F368-A1249B96E095}"/>
          </ac:spMkLst>
        </pc:spChg>
        <pc:spChg chg="mod ord">
          <ac:chgData name="Jane Rennie" userId="9556b1d2-0322-4965-aac5-dd2b6afe6306" providerId="ADAL" clId="{F791D18E-FDEC-44E2-A431-D6B6C6A365E0}" dt="2025-08-22T13:53:36.813" v="538" actId="13244"/>
          <ac:spMkLst>
            <pc:docMk/>
            <pc:sldMk cId="3366639317" sldId="382"/>
            <ac:spMk id="6" creationId="{C9C55C97-2A7B-FB75-45AC-5DD0B39B543E}"/>
          </ac:spMkLst>
        </pc:spChg>
        <pc:picChg chg="add mod">
          <ac:chgData name="Jane Rennie" userId="9556b1d2-0322-4965-aac5-dd2b6afe6306" providerId="ADAL" clId="{F791D18E-FDEC-44E2-A431-D6B6C6A365E0}" dt="2025-08-22T13:57:35.896" v="564" actId="1582"/>
          <ac:picMkLst>
            <pc:docMk/>
            <pc:sldMk cId="3366639317" sldId="382"/>
            <ac:picMk id="8" creationId="{DA0543AE-79E1-8033-B56B-5C9110F843B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BE22-BCF5-218A-BCDB-9D6463B9A4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6C6B9B-3CD0-9D38-9EB7-8FC9403B8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62055-8DBD-6042-92AC-66DE479F90DE}" type="datetimeFigureOut">
              <a:rPr lang="en-US" smtClean="0"/>
              <a:t>8/25/2025</a:t>
            </a:fld>
            <a:endParaRPr lang="en-US" dirty="0"/>
          </a:p>
        </p:txBody>
      </p:sp>
      <p:sp>
        <p:nvSpPr>
          <p:cNvPr id="4" name="Footer Placeholder 3">
            <a:extLst>
              <a:ext uri="{FF2B5EF4-FFF2-40B4-BE49-F238E27FC236}">
                <a16:creationId xmlns:a16="http://schemas.microsoft.com/office/drawing/2014/main" id="{7745B14E-D4D7-1E40-CD23-AE797C236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371351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E50A-AB77-49BE-9076-23C4C8D08BB2}" type="datetimeFigureOut">
              <a:rPr lang="en-US" smtClean="0"/>
              <a:t>8/22/2025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09883-B744-4FDD-8623-D69A66650022}" type="slidenum">
              <a:rPr lang="en-US" smtClean="0"/>
              <a:t>‹#›</a:t>
            </a:fld>
            <a:endParaRPr lang="en-US" dirty="0"/>
          </a:p>
        </p:txBody>
      </p:sp>
    </p:spTree>
    <p:extLst>
      <p:ext uri="{BB962C8B-B14F-4D97-AF65-F5344CB8AC3E}">
        <p14:creationId xmlns:p14="http://schemas.microsoft.com/office/powerpoint/2010/main" val="1427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a:t>
            </a:fld>
            <a:endParaRPr lang="en-US" dirty="0"/>
          </a:p>
        </p:txBody>
      </p:sp>
    </p:spTree>
    <p:extLst>
      <p:ext uri="{BB962C8B-B14F-4D97-AF65-F5344CB8AC3E}">
        <p14:creationId xmlns:p14="http://schemas.microsoft.com/office/powerpoint/2010/main" val="265202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363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23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384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24</a:t>
            </a:fld>
            <a:endParaRPr lang="en-US" dirty="0"/>
          </a:p>
        </p:txBody>
      </p:sp>
    </p:spTree>
    <p:extLst>
      <p:ext uri="{BB962C8B-B14F-4D97-AF65-F5344CB8AC3E}">
        <p14:creationId xmlns:p14="http://schemas.microsoft.com/office/powerpoint/2010/main" val="2570765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https://www.trentu.ca/graduatestudies/financial-matters/student-account-and-tuition</a:t>
            </a:r>
          </a:p>
          <a:p>
            <a:endParaRPr lang="en-CA" dirty="0"/>
          </a:p>
        </p:txBody>
      </p:sp>
      <p:sp>
        <p:nvSpPr>
          <p:cNvPr id="4" name="Slide Number Placeholder 3"/>
          <p:cNvSpPr>
            <a:spLocks noGrp="1"/>
          </p:cNvSpPr>
          <p:nvPr>
            <p:ph type="sldNum" sz="quarter" idx="5"/>
          </p:nvPr>
        </p:nvSpPr>
        <p:spPr/>
        <p:txBody>
          <a:bodyPr/>
          <a:lstStyle/>
          <a:p>
            <a:fld id="{96E09883-B744-4FDD-8623-D69A66650022}" type="slidenum">
              <a:rPr lang="en-US" smtClean="0"/>
              <a:t>8</a:t>
            </a:fld>
            <a:endParaRPr lang="en-US" dirty="0"/>
          </a:p>
        </p:txBody>
      </p:sp>
    </p:spTree>
    <p:extLst>
      <p:ext uri="{BB962C8B-B14F-4D97-AF65-F5344CB8AC3E}">
        <p14:creationId xmlns:p14="http://schemas.microsoft.com/office/powerpoint/2010/main" val="214587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https://www.trentu.ca/graduatestudies/financial-matters/student-account-and-tuition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Click to add footer</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35EB84-4CB2-5E49-B6ED-D6659A7E97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9549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submit questions about your student account you must communicate using your Trent University email account. </a:t>
            </a:r>
          </a:p>
        </p:txBody>
      </p:sp>
      <p:sp>
        <p:nvSpPr>
          <p:cNvPr id="4" name="Slide Number Placeholder 3"/>
          <p:cNvSpPr>
            <a:spLocks noGrp="1"/>
          </p:cNvSpPr>
          <p:nvPr>
            <p:ph type="sldNum" sz="quarter" idx="5"/>
          </p:nvPr>
        </p:nvSpPr>
        <p:spPr/>
        <p:txBody>
          <a:bodyPr/>
          <a:lstStyle/>
          <a:p>
            <a:fld id="{96E09883-B744-4FDD-8623-D69A66650022}" type="slidenum">
              <a:rPr lang="en-US" smtClean="0"/>
              <a:t>11</a:t>
            </a:fld>
            <a:endParaRPr lang="en-US" dirty="0"/>
          </a:p>
        </p:txBody>
      </p:sp>
    </p:spTree>
    <p:extLst>
      <p:ext uri="{BB962C8B-B14F-4D97-AF65-F5344CB8AC3E}">
        <p14:creationId xmlns:p14="http://schemas.microsoft.com/office/powerpoint/2010/main" val="3704363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12</a:t>
            </a:fld>
            <a:endParaRPr lang="en-US" dirty="0"/>
          </a:p>
        </p:txBody>
      </p:sp>
    </p:spTree>
    <p:extLst>
      <p:ext uri="{BB962C8B-B14F-4D97-AF65-F5344CB8AC3E}">
        <p14:creationId xmlns:p14="http://schemas.microsoft.com/office/powerpoint/2010/main" val="3748998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13</a:t>
            </a:fld>
            <a:endParaRPr lang="en-US" dirty="0"/>
          </a:p>
        </p:txBody>
      </p:sp>
    </p:spTree>
    <p:extLst>
      <p:ext uri="{BB962C8B-B14F-4D97-AF65-F5344CB8AC3E}">
        <p14:creationId xmlns:p14="http://schemas.microsoft.com/office/powerpoint/2010/main" val="1703823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14</a:t>
            </a:fld>
            <a:endParaRPr lang="en-US" dirty="0"/>
          </a:p>
        </p:txBody>
      </p:sp>
    </p:spTree>
    <p:extLst>
      <p:ext uri="{BB962C8B-B14F-4D97-AF65-F5344CB8AC3E}">
        <p14:creationId xmlns:p14="http://schemas.microsoft.com/office/powerpoint/2010/main" val="321455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15</a:t>
            </a:fld>
            <a:endParaRPr lang="en-US" dirty="0"/>
          </a:p>
        </p:txBody>
      </p:sp>
    </p:spTree>
    <p:extLst>
      <p:ext uri="{BB962C8B-B14F-4D97-AF65-F5344CB8AC3E}">
        <p14:creationId xmlns:p14="http://schemas.microsoft.com/office/powerpoint/2010/main" val="460106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16</a:t>
            </a:fld>
            <a:endParaRPr lang="en-US" dirty="0"/>
          </a:p>
        </p:txBody>
      </p:sp>
    </p:spTree>
    <p:extLst>
      <p:ext uri="{BB962C8B-B14F-4D97-AF65-F5344CB8AC3E}">
        <p14:creationId xmlns:p14="http://schemas.microsoft.com/office/powerpoint/2010/main" val="148338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8/22/2025</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3594262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8/22/2025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1886135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8/22/2025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31026367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dirty="0"/>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32143080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ixed Content">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2" name="Content Placeholder 2"/>
          <p:cNvSpPr>
            <a:spLocks noGrp="1"/>
          </p:cNvSpPr>
          <p:nvPr>
            <p:ph idx="13" hasCustomPrompt="1"/>
          </p:nvPr>
        </p:nvSpPr>
        <p:spPr>
          <a:xfrm>
            <a:off x="4766733" y="2587859"/>
            <a:ext cx="7026280" cy="3433251"/>
          </a:xfrm>
          <a:prstGeom prst="rect">
            <a:avLst/>
          </a:prstGeom>
        </p:spPr>
        <p:txBody>
          <a:bodyPr wrap="square" lIns="182880" tIns="91440" rIns="182880" bIns="91440"/>
          <a:lstStyle>
            <a:lvl1pPr marL="341367" indent="-341367">
              <a:lnSpc>
                <a:spcPct val="100000"/>
              </a:lnSpc>
              <a:spcBef>
                <a:spcPts val="0"/>
              </a:spcBef>
              <a:spcAft>
                <a:spcPts val="0"/>
              </a:spcAft>
              <a:buClr>
                <a:srgbClr val="40647E"/>
              </a:buClr>
              <a:buFont typeface="Arial"/>
              <a:buChar char="•"/>
              <a:defRPr sz="2667">
                <a:solidFill>
                  <a:srgbClr val="053021"/>
                </a:solidFill>
                <a:latin typeface="Arial"/>
                <a:cs typeface="Arial"/>
              </a:defRPr>
            </a:lvl1pPr>
            <a:lvl2pPr marL="707118" indent="-304792">
              <a:lnSpc>
                <a:spcPct val="100000"/>
              </a:lnSpc>
              <a:spcBef>
                <a:spcPts val="0"/>
              </a:spcBef>
              <a:buClr>
                <a:srgbClr val="40647E"/>
              </a:buClr>
              <a:buFont typeface="Arial"/>
              <a:buChar char="•"/>
              <a:defRPr sz="2400" baseline="0">
                <a:solidFill>
                  <a:srgbClr val="053021"/>
                </a:solidFill>
                <a:latin typeface="Arial"/>
                <a:cs typeface="Arial"/>
              </a:defRPr>
            </a:lvl2pPr>
            <a:lvl3pPr marL="999719" indent="-268217">
              <a:lnSpc>
                <a:spcPct val="100000"/>
              </a:lnSpc>
              <a:spcBef>
                <a:spcPts val="0"/>
              </a:spcBef>
              <a:buClr>
                <a:srgbClr val="40647E"/>
              </a:buClr>
              <a:buFont typeface="Arial"/>
              <a:buChar char="•"/>
              <a:defRPr sz="2133">
                <a:solidFill>
                  <a:srgbClr val="053021"/>
                </a:solidFill>
                <a:latin typeface="Arial"/>
                <a:cs typeface="Arial"/>
              </a:defRPr>
            </a:lvl3pPr>
            <a:lvl4pPr marL="1316703" indent="-268217">
              <a:lnSpc>
                <a:spcPct val="100000"/>
              </a:lnSpc>
              <a:spcBef>
                <a:spcPts val="0"/>
              </a:spcBef>
              <a:buClr>
                <a:srgbClr val="40647E"/>
              </a:buClr>
              <a:buFont typeface="Arial"/>
              <a:buChar char="•"/>
              <a:defRPr sz="1867" baseline="0">
                <a:solidFill>
                  <a:srgbClr val="053021"/>
                </a:solidFill>
                <a:latin typeface="Arial"/>
                <a:cs typeface="Arial"/>
              </a:defRPr>
            </a:lvl4pPr>
            <a:lvl5pPr marL="1548345" indent="-219451">
              <a:lnSpc>
                <a:spcPct val="100000"/>
              </a:lnSpc>
              <a:spcBef>
                <a:spcPts val="0"/>
              </a:spcBef>
              <a:buClr>
                <a:srgbClr val="40647E"/>
              </a:buClr>
              <a:buFont typeface="Arial"/>
              <a:buChar char="•"/>
              <a:defRPr sz="1867">
                <a:solidFill>
                  <a:srgbClr val="053021"/>
                </a:solidFill>
                <a:latin typeface="Arial"/>
                <a:cs typeface="Arial"/>
              </a:defRPr>
            </a:lvl5pPr>
          </a:lstStyle>
          <a:p>
            <a:pPr lvl="0"/>
            <a:r>
              <a:rPr lang="en-CA"/>
              <a:t>Click to add bullet list</a:t>
            </a:r>
          </a:p>
          <a:p>
            <a:pPr lvl="1"/>
            <a:r>
              <a:rPr lang="en-CA"/>
              <a:t>Level 2</a:t>
            </a:r>
          </a:p>
          <a:p>
            <a:pPr lvl="2"/>
            <a:r>
              <a:rPr lang="en-CA"/>
              <a:t>Level 3</a:t>
            </a:r>
          </a:p>
          <a:p>
            <a:pPr lvl="3"/>
            <a:r>
              <a:rPr lang="en-CA"/>
              <a:t>Level 4</a:t>
            </a:r>
          </a:p>
          <a:p>
            <a:pPr lvl="4"/>
            <a:r>
              <a:rPr lang="en-CA"/>
              <a:t>Level 5</a:t>
            </a:r>
            <a:endParaRPr lang="en-US"/>
          </a:p>
        </p:txBody>
      </p:sp>
      <p:sp>
        <p:nvSpPr>
          <p:cNvPr id="13" name="Text Placeholder 2"/>
          <p:cNvSpPr>
            <a:spLocks noGrp="1"/>
          </p:cNvSpPr>
          <p:nvPr>
            <p:ph type="body" idx="14" hasCustomPrompt="1"/>
          </p:nvPr>
        </p:nvSpPr>
        <p:spPr>
          <a:xfrm>
            <a:off x="398991" y="2587859"/>
            <a:ext cx="4221695" cy="444023"/>
          </a:xfrm>
          <a:prstGeom prst="rect">
            <a:avLst/>
          </a:prstGeom>
        </p:spPr>
        <p:txBody>
          <a:bodyPr lIns="182880" tIns="91440" rIns="182880" bIns="91440" anchor="ctr" anchorCtr="0"/>
          <a:lstStyle>
            <a:lvl1pPr marL="0" indent="0">
              <a:buNone/>
              <a:defRPr sz="2133" b="1" i="0" baseline="0">
                <a:solidFill>
                  <a:srgbClr val="40647E"/>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CA"/>
              <a:t>Click to add sub header</a:t>
            </a:r>
          </a:p>
        </p:txBody>
      </p:sp>
      <p:sp>
        <p:nvSpPr>
          <p:cNvPr id="15" name="Content Placeholder 2"/>
          <p:cNvSpPr>
            <a:spLocks noGrp="1"/>
          </p:cNvSpPr>
          <p:nvPr>
            <p:ph idx="12" hasCustomPrompt="1"/>
          </p:nvPr>
        </p:nvSpPr>
        <p:spPr>
          <a:xfrm>
            <a:off x="398991" y="3111813"/>
            <a:ext cx="4221695" cy="2909297"/>
          </a:xfrm>
          <a:prstGeom prst="rect">
            <a:avLst/>
          </a:prstGeom>
        </p:spPr>
        <p:txBody>
          <a:bodyPr wrap="square" lIns="182880" tIns="91440" rIns="182880" bIns="91440"/>
          <a:lstStyle>
            <a:lvl1pPr marL="0" indent="0">
              <a:lnSpc>
                <a:spcPct val="90000"/>
              </a:lnSpc>
              <a:spcBef>
                <a:spcPts val="0"/>
              </a:spcBef>
              <a:spcAft>
                <a:spcPts val="0"/>
              </a:spcAft>
              <a:buClr>
                <a:srgbClr val="40647E"/>
              </a:buClr>
              <a:buFont typeface="Arial"/>
              <a:buNone/>
              <a:defRPr sz="1867" baseline="0">
                <a:solidFill>
                  <a:srgbClr val="053021"/>
                </a:solidFill>
                <a:latin typeface="Arial"/>
                <a:cs typeface="Arial"/>
              </a:defRPr>
            </a:lvl1pPr>
            <a:lvl2pPr marL="707118" indent="-304792">
              <a:lnSpc>
                <a:spcPct val="100000"/>
              </a:lnSpc>
              <a:spcBef>
                <a:spcPts val="0"/>
              </a:spcBef>
              <a:buClr>
                <a:srgbClr val="40647E"/>
              </a:buClr>
              <a:buFont typeface="Arial"/>
              <a:buChar char="•"/>
              <a:defRPr sz="3200" baseline="0">
                <a:solidFill>
                  <a:srgbClr val="053021"/>
                </a:solidFill>
                <a:latin typeface="Arial"/>
                <a:cs typeface="Arial"/>
              </a:defRPr>
            </a:lvl2pPr>
            <a:lvl3pPr marL="999719" indent="-268217">
              <a:lnSpc>
                <a:spcPct val="100000"/>
              </a:lnSpc>
              <a:spcBef>
                <a:spcPts val="0"/>
              </a:spcBef>
              <a:buClr>
                <a:srgbClr val="40647E"/>
              </a:buClr>
              <a:buFont typeface="Arial"/>
              <a:buChar char="•"/>
              <a:defRPr sz="2933">
                <a:solidFill>
                  <a:srgbClr val="053021"/>
                </a:solidFill>
                <a:latin typeface="Arial"/>
                <a:cs typeface="Arial"/>
              </a:defRPr>
            </a:lvl3pPr>
            <a:lvl4pPr marL="1316703" indent="-268217">
              <a:lnSpc>
                <a:spcPct val="100000"/>
              </a:lnSpc>
              <a:spcBef>
                <a:spcPts val="0"/>
              </a:spcBef>
              <a:buClr>
                <a:srgbClr val="40647E"/>
              </a:buClr>
              <a:buFont typeface="Arial"/>
              <a:buChar char="•"/>
              <a:defRPr sz="2400" baseline="0">
                <a:solidFill>
                  <a:srgbClr val="053021"/>
                </a:solidFill>
                <a:latin typeface="Arial"/>
                <a:cs typeface="Arial"/>
              </a:defRPr>
            </a:lvl4pPr>
            <a:lvl5pPr marL="1548345" indent="-219451">
              <a:lnSpc>
                <a:spcPct val="100000"/>
              </a:lnSpc>
              <a:spcBef>
                <a:spcPts val="0"/>
              </a:spcBef>
              <a:buClr>
                <a:srgbClr val="40647E"/>
              </a:buClr>
              <a:buFont typeface="Arial"/>
              <a:buChar char="•"/>
              <a:defRPr sz="2133">
                <a:solidFill>
                  <a:srgbClr val="053021"/>
                </a:solidFill>
                <a:latin typeface="Arial"/>
                <a:cs typeface="Arial"/>
              </a:defRPr>
            </a:lvl5pPr>
          </a:lstStyle>
          <a:p>
            <a:pPr lvl="0"/>
            <a:r>
              <a:rPr lang="en-US"/>
              <a:t>Click to add body text</a:t>
            </a:r>
          </a:p>
        </p:txBody>
      </p:sp>
      <p:sp>
        <p:nvSpPr>
          <p:cNvPr id="16" name="Title 17"/>
          <p:cNvSpPr>
            <a:spLocks noGrp="1"/>
          </p:cNvSpPr>
          <p:nvPr>
            <p:ph type="title" hasCustomPrompt="1"/>
          </p:nvPr>
        </p:nvSpPr>
        <p:spPr>
          <a:xfrm>
            <a:off x="398989" y="1635989"/>
            <a:ext cx="11394024" cy="844799"/>
          </a:xfrm>
          <a:prstGeom prst="rect">
            <a:avLst/>
          </a:prstGeom>
        </p:spPr>
        <p:txBody>
          <a:bodyPr vert="horz" lIns="182880" tIns="91440" rIns="182880" bIns="91440"/>
          <a:lstStyle>
            <a:lvl1pPr algn="l">
              <a:lnSpc>
                <a:spcPct val="80000"/>
              </a:lnSpc>
              <a:defRPr sz="3733" b="1" i="0">
                <a:solidFill>
                  <a:srgbClr val="053021"/>
                </a:solidFill>
                <a:latin typeface="Arial"/>
                <a:cs typeface="Arial"/>
              </a:defRPr>
            </a:lvl1pPr>
          </a:lstStyle>
          <a:p>
            <a:r>
              <a:rPr lang="en-CA"/>
              <a:t>Click to add header</a:t>
            </a:r>
            <a:endParaRPr lang="en-US"/>
          </a:p>
        </p:txBody>
      </p:sp>
      <p:sp>
        <p:nvSpPr>
          <p:cNvPr id="10" name="Oval 9"/>
          <p:cNvSpPr/>
          <p:nvPr userDrawn="1"/>
        </p:nvSpPr>
        <p:spPr>
          <a:xfrm>
            <a:off x="11494191" y="6356348"/>
            <a:ext cx="304800" cy="304800"/>
          </a:xfrm>
          <a:prstGeom prst="ellipse">
            <a:avLst/>
          </a:prstGeom>
          <a:solidFill>
            <a:srgbClr val="05302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200" b="1" i="0" dirty="0">
              <a:solidFill>
                <a:srgbClr val="FFFFFF"/>
              </a:solidFill>
              <a:latin typeface="Arial"/>
              <a:cs typeface="Arial"/>
            </a:endParaRPr>
          </a:p>
        </p:txBody>
      </p:sp>
      <p:sp>
        <p:nvSpPr>
          <p:cNvPr id="14" name="Slide Number Placeholder 9"/>
          <p:cNvSpPr>
            <a:spLocks noGrp="1"/>
          </p:cNvSpPr>
          <p:nvPr>
            <p:ph type="sldNum" sz="quarter" idx="10"/>
          </p:nvPr>
        </p:nvSpPr>
        <p:spPr>
          <a:xfrm>
            <a:off x="11494191" y="6366313"/>
            <a:ext cx="304800" cy="268943"/>
          </a:xfrm>
          <a:prstGeom prst="rect">
            <a:avLst/>
          </a:prstGeom>
        </p:spPr>
        <p:txBody>
          <a:bodyPr lIns="0" tIns="0" rIns="0" bIns="0" anchor="ctr" anchorCtr="0"/>
          <a:lstStyle>
            <a:lvl1pPr algn="ctr">
              <a:defRPr sz="1200" b="1" i="0">
                <a:solidFill>
                  <a:srgbClr val="FFFFFF"/>
                </a:solidFill>
                <a:latin typeface="Arial"/>
                <a:cs typeface="Arial"/>
              </a:defRPr>
            </a:lvl1pPr>
          </a:lstStyle>
          <a:p>
            <a:fld id="{A21E8A3B-FC14-144C-AC26-DE3BCE97D7C1}" type="slidenum">
              <a:rPr lang="en-US" smtClean="0"/>
              <a:pPr/>
              <a:t>‹#›</a:t>
            </a:fld>
            <a:endParaRPr lang="en-US" dirty="0"/>
          </a:p>
        </p:txBody>
      </p:sp>
      <p:sp>
        <p:nvSpPr>
          <p:cNvPr id="17" name="Text Placeholder 20"/>
          <p:cNvSpPr>
            <a:spLocks noGrp="1"/>
          </p:cNvSpPr>
          <p:nvPr>
            <p:ph type="body" sz="quarter" idx="11" hasCustomPrompt="1"/>
          </p:nvPr>
        </p:nvSpPr>
        <p:spPr>
          <a:xfrm>
            <a:off x="7408279" y="6356350"/>
            <a:ext cx="3956416" cy="268943"/>
          </a:xfrm>
          <a:prstGeom prst="rect">
            <a:avLst/>
          </a:prstGeom>
        </p:spPr>
        <p:txBody>
          <a:bodyPr vert="horz" lIns="0" tIns="0" rIns="0" bIns="0" anchor="ctr" anchorCtr="0"/>
          <a:lstStyle>
            <a:lvl1pPr marL="0" indent="0" algn="r">
              <a:buNone/>
              <a:defRPr sz="1200" b="0" i="0">
                <a:solidFill>
                  <a:srgbClr val="40647E"/>
                </a:solidFill>
                <a:latin typeface="Arial"/>
                <a:cs typeface="Arial"/>
              </a:defRPr>
            </a:lvl1pPr>
          </a:lstStyle>
          <a:p>
            <a:pPr lvl="0"/>
            <a:r>
              <a:rPr lang="en-US"/>
              <a:t>Click to add footer</a:t>
            </a:r>
          </a:p>
        </p:txBody>
      </p:sp>
    </p:spTree>
    <p:extLst>
      <p:ext uri="{BB962C8B-B14F-4D97-AF65-F5344CB8AC3E}">
        <p14:creationId xmlns:p14="http://schemas.microsoft.com/office/powerpoint/2010/main" val="1633138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eader and Number List">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98989" y="2668699"/>
            <a:ext cx="11394024" cy="3437263"/>
          </a:xfrm>
          <a:prstGeom prst="rect">
            <a:avLst/>
          </a:prstGeom>
        </p:spPr>
        <p:txBody>
          <a:bodyPr wrap="square" lIns="182880" tIns="91440" rIns="182880" bIns="91440"/>
          <a:lstStyle>
            <a:lvl1pPr marL="685783" indent="-609585">
              <a:lnSpc>
                <a:spcPct val="100000"/>
              </a:lnSpc>
              <a:spcBef>
                <a:spcPts val="0"/>
              </a:spcBef>
              <a:spcAft>
                <a:spcPts val="0"/>
              </a:spcAft>
              <a:buClr>
                <a:srgbClr val="40647E"/>
              </a:buClr>
              <a:buFont typeface="+mj-lt"/>
              <a:buAutoNum type="arabicParenR"/>
              <a:defRPr sz="2667">
                <a:solidFill>
                  <a:srgbClr val="053021"/>
                </a:solidFill>
                <a:latin typeface="Arial"/>
                <a:cs typeface="Arial"/>
              </a:defRPr>
            </a:lvl1pPr>
            <a:lvl2pPr marL="1280128" indent="-548626">
              <a:lnSpc>
                <a:spcPct val="100000"/>
              </a:lnSpc>
              <a:spcBef>
                <a:spcPts val="0"/>
              </a:spcBef>
              <a:buClr>
                <a:srgbClr val="40647E"/>
              </a:buClr>
              <a:buFont typeface="+mj-lt"/>
              <a:buAutoNum type="alphaLcParenR"/>
              <a:defRPr sz="2400" baseline="0">
                <a:solidFill>
                  <a:srgbClr val="053021"/>
                </a:solidFill>
                <a:latin typeface="Arial"/>
                <a:cs typeface="Arial"/>
              </a:defRPr>
            </a:lvl2pPr>
            <a:lvl3pPr marL="1767796" indent="-487668">
              <a:lnSpc>
                <a:spcPct val="100000"/>
              </a:lnSpc>
              <a:spcBef>
                <a:spcPts val="0"/>
              </a:spcBef>
              <a:buClr>
                <a:srgbClr val="40647E"/>
              </a:buClr>
              <a:buFont typeface="+mj-lt"/>
              <a:buAutoNum type="alphaLcParenR"/>
              <a:defRPr sz="2133">
                <a:solidFill>
                  <a:srgbClr val="053021"/>
                </a:solidFill>
                <a:latin typeface="Arial"/>
                <a:cs typeface="Arial"/>
              </a:defRPr>
            </a:lvl3pPr>
            <a:lvl4pPr marL="2170122" indent="-402326">
              <a:lnSpc>
                <a:spcPct val="100000"/>
              </a:lnSpc>
              <a:spcBef>
                <a:spcPts val="0"/>
              </a:spcBef>
              <a:buClr>
                <a:srgbClr val="40647E"/>
              </a:buClr>
              <a:buFont typeface="+mj-lt"/>
              <a:buAutoNum type="alphaLcParenR"/>
              <a:defRPr sz="1867" baseline="0">
                <a:solidFill>
                  <a:srgbClr val="053021"/>
                </a:solidFill>
                <a:latin typeface="Arial"/>
                <a:cs typeface="Arial"/>
              </a:defRPr>
            </a:lvl4pPr>
            <a:lvl5pPr marL="2523681" indent="-365751">
              <a:lnSpc>
                <a:spcPct val="100000"/>
              </a:lnSpc>
              <a:spcBef>
                <a:spcPts val="0"/>
              </a:spcBef>
              <a:buClr>
                <a:srgbClr val="40647E"/>
              </a:buClr>
              <a:buFont typeface="+mj-lt"/>
              <a:buAutoNum type="alphaLcParenR"/>
              <a:defRPr sz="1867">
                <a:solidFill>
                  <a:srgbClr val="053021"/>
                </a:solidFill>
                <a:latin typeface="Arial"/>
                <a:cs typeface="Arial"/>
              </a:defRPr>
            </a:lvl5pPr>
          </a:lstStyle>
          <a:p>
            <a:pPr lvl="0"/>
            <a:r>
              <a:rPr lang="en-CA"/>
              <a:t>Click to add bullet list</a:t>
            </a:r>
          </a:p>
          <a:p>
            <a:pPr lvl="1"/>
            <a:r>
              <a:rPr lang="en-CA"/>
              <a:t>Level 2</a:t>
            </a:r>
          </a:p>
          <a:p>
            <a:pPr lvl="2"/>
            <a:r>
              <a:rPr lang="en-CA"/>
              <a:t>Level 3</a:t>
            </a:r>
          </a:p>
          <a:p>
            <a:pPr lvl="3"/>
            <a:r>
              <a:rPr lang="en-CA"/>
              <a:t>Level 4</a:t>
            </a:r>
          </a:p>
          <a:p>
            <a:pPr lvl="4"/>
            <a:r>
              <a:rPr lang="en-CA"/>
              <a:t>Level 5</a:t>
            </a:r>
            <a:endParaRPr lang="en-US"/>
          </a:p>
        </p:txBody>
      </p:sp>
      <p:sp>
        <p:nvSpPr>
          <p:cNvPr id="12" name="Title 17"/>
          <p:cNvSpPr>
            <a:spLocks noGrp="1"/>
          </p:cNvSpPr>
          <p:nvPr>
            <p:ph type="title" hasCustomPrompt="1"/>
          </p:nvPr>
        </p:nvSpPr>
        <p:spPr>
          <a:xfrm>
            <a:off x="398989" y="1635989"/>
            <a:ext cx="11394024" cy="844799"/>
          </a:xfrm>
          <a:prstGeom prst="rect">
            <a:avLst/>
          </a:prstGeom>
        </p:spPr>
        <p:txBody>
          <a:bodyPr vert="horz" lIns="182880" tIns="91440" rIns="182880" bIns="91440"/>
          <a:lstStyle>
            <a:lvl1pPr algn="l">
              <a:lnSpc>
                <a:spcPct val="80000"/>
              </a:lnSpc>
              <a:defRPr sz="3733" b="1" i="0">
                <a:solidFill>
                  <a:srgbClr val="053021"/>
                </a:solidFill>
                <a:latin typeface="Arial"/>
                <a:cs typeface="Arial"/>
              </a:defRPr>
            </a:lvl1pPr>
          </a:lstStyle>
          <a:p>
            <a:r>
              <a:rPr lang="en-CA"/>
              <a:t>Click to add header</a:t>
            </a:r>
            <a:endParaRPr lang="en-US"/>
          </a:p>
        </p:txBody>
      </p:sp>
      <p:sp>
        <p:nvSpPr>
          <p:cNvPr id="10" name="Oval 9"/>
          <p:cNvSpPr/>
          <p:nvPr userDrawn="1"/>
        </p:nvSpPr>
        <p:spPr>
          <a:xfrm>
            <a:off x="11494191" y="6356348"/>
            <a:ext cx="304800" cy="304800"/>
          </a:xfrm>
          <a:prstGeom prst="ellipse">
            <a:avLst/>
          </a:prstGeom>
          <a:solidFill>
            <a:srgbClr val="05302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200" b="1" i="0" dirty="0">
              <a:solidFill>
                <a:srgbClr val="FFFFFF"/>
              </a:solidFill>
              <a:latin typeface="Arial"/>
              <a:cs typeface="Arial"/>
            </a:endParaRPr>
          </a:p>
        </p:txBody>
      </p:sp>
      <p:sp>
        <p:nvSpPr>
          <p:cNvPr id="11" name="Slide Number Placeholder 9"/>
          <p:cNvSpPr>
            <a:spLocks noGrp="1"/>
          </p:cNvSpPr>
          <p:nvPr>
            <p:ph type="sldNum" sz="quarter" idx="10"/>
          </p:nvPr>
        </p:nvSpPr>
        <p:spPr>
          <a:xfrm>
            <a:off x="11494191" y="6366313"/>
            <a:ext cx="304800" cy="268943"/>
          </a:xfrm>
          <a:prstGeom prst="rect">
            <a:avLst/>
          </a:prstGeom>
        </p:spPr>
        <p:txBody>
          <a:bodyPr lIns="0" tIns="0" rIns="0" bIns="0" anchor="ctr" anchorCtr="0"/>
          <a:lstStyle>
            <a:lvl1pPr algn="ctr">
              <a:defRPr sz="1200" b="1" i="0">
                <a:solidFill>
                  <a:srgbClr val="FFFFFF"/>
                </a:solidFill>
                <a:latin typeface="Arial"/>
                <a:cs typeface="Arial"/>
              </a:defRPr>
            </a:lvl1pPr>
          </a:lstStyle>
          <a:p>
            <a:fld id="{A21E8A3B-FC14-144C-AC26-DE3BCE97D7C1}" type="slidenum">
              <a:rPr lang="en-US" smtClean="0"/>
              <a:pPr/>
              <a:t>‹#›</a:t>
            </a:fld>
            <a:endParaRPr lang="en-US" dirty="0"/>
          </a:p>
        </p:txBody>
      </p:sp>
      <p:sp>
        <p:nvSpPr>
          <p:cNvPr id="13" name="Text Placeholder 20"/>
          <p:cNvSpPr>
            <a:spLocks noGrp="1"/>
          </p:cNvSpPr>
          <p:nvPr>
            <p:ph type="body" sz="quarter" idx="11" hasCustomPrompt="1"/>
          </p:nvPr>
        </p:nvSpPr>
        <p:spPr>
          <a:xfrm>
            <a:off x="7408279" y="6356350"/>
            <a:ext cx="3956416" cy="268943"/>
          </a:xfrm>
          <a:prstGeom prst="rect">
            <a:avLst/>
          </a:prstGeom>
        </p:spPr>
        <p:txBody>
          <a:bodyPr vert="horz" lIns="0" tIns="0" rIns="0" bIns="0" anchor="ctr" anchorCtr="0"/>
          <a:lstStyle>
            <a:lvl1pPr marL="0" indent="0" algn="r">
              <a:buNone/>
              <a:defRPr sz="1200" b="0" i="0">
                <a:solidFill>
                  <a:srgbClr val="40647E"/>
                </a:solidFill>
                <a:latin typeface="Arial"/>
                <a:cs typeface="Arial"/>
              </a:defRPr>
            </a:lvl1pPr>
          </a:lstStyle>
          <a:p>
            <a:pPr lvl="0"/>
            <a:r>
              <a:rPr lang="en-US"/>
              <a:t>Click to add footer</a:t>
            </a:r>
          </a:p>
        </p:txBody>
      </p:sp>
    </p:spTree>
    <p:extLst>
      <p:ext uri="{BB962C8B-B14F-4D97-AF65-F5344CB8AC3E}">
        <p14:creationId xmlns:p14="http://schemas.microsoft.com/office/powerpoint/2010/main" val="1010759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19096409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dirty="0"/>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dirty="0"/>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dirty="0"/>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072337264"/>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dirty="0"/>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9984982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8906736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dirty="0"/>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5371960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8/22/2025</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1471293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dirty="0"/>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39583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8/22/2025</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7371659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8/22/2025</a:t>
            </a:fld>
            <a:endParaRPr lang="en-US" dirty="0"/>
          </a:p>
        </p:txBody>
      </p:sp>
      <p:sp>
        <p:nvSpPr>
          <p:cNvPr id="9" name="Footer Placeholder 8"/>
          <p:cNvSpPr>
            <a:spLocks noGrp="1"/>
          </p:cNvSpPr>
          <p:nvPr>
            <p:ph type="ftr" sz="quarter" idx="11"/>
          </p:nvPr>
        </p:nvSpPr>
        <p:spPr/>
        <p:txBody>
          <a:bodyPr/>
          <a:lstStyle/>
          <a:p>
            <a:r>
              <a:rPr lang="en-US"/>
              <a:t>PRESENTATION TITLE</a:t>
            </a:r>
            <a:endParaRPr lang="en-US" dirty="0"/>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03293279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8/22/2025</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1663385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8/22/2025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
        <p:nvSpPr>
          <p:cNvPr id="6" name="Freeform 5">
            <a:extLst>
              <a:ext uri="{FF2B5EF4-FFF2-40B4-BE49-F238E27FC236}">
                <a16:creationId xmlns:a16="http://schemas.microsoft.com/office/drawing/2014/main" id="{2AF73E37-9D06-B844-F753-1EAB1B1807E0}"/>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Object 1">
            <a:extLst>
              <a:ext uri="{FF2B5EF4-FFF2-40B4-BE49-F238E27FC236}">
                <a16:creationId xmlns:a16="http://schemas.microsoft.com/office/drawing/2014/main" id="{6D10DEE9-4A15-CC40-1A27-C8D6A567256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62342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8/22/2025</a:t>
            </a:fld>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20059230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8/22/2025</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9879367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042B0DB6-F5C7-45FB-8CF3-31B45F9C2DAC}" type="datetimeFigureOut">
              <a:rPr lang="en-US" smtClean="0"/>
              <a:t>8/22/2025</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73926463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8/22/2025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8180332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699" r:id="rId17"/>
    <p:sldLayoutId id="2147483703" r:id="rId18"/>
    <p:sldLayoutId id="2147483705" r:id="rId19"/>
    <p:sldLayoutId id="2147483649" r:id="rId20"/>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trentu.ca/graduatestudies/current-students/graduate-teaching-assistantships"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mailto:gradta@trentu.c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mailto:graduatefinance@trentu.ca"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trentu.ca/graduatestudies/financial-matters/graduate-bursarie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hyperlink" Target="mailto:studentaccounts@trentu.ca"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mailto:graduatefinance@trentu.ca"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www.trentu.ca/studentfinances/osap-out-province-work-study" TargetMode="External"/><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www.trentu.ca/fphl/" TargetMode="External"/><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hyperlink" Target="https://outlook.office365.com/book/StudentSuccessAppointments@trentu.onmicrosoft.com/" TargetMode="External"/><Relationship Id="rId4" Type="http://schemas.openxmlformats.org/officeDocument/2006/relationships/hyperlink" Target="mailto:fphlstudentsuccess@trentu.c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trentu.ca/graduatestudies/financial-matters/how-win-scholarships"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mailto:graduatefinance@trentu.ca"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trentu.ca/graduatestudies/financial-matters/student-account-and-tuition"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trentu.ca/studentfinances/tuition-fees/making-payment"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mailto:campuspayment@trentu.ca" TargetMode="External"/><Relationship Id="rId2" Type="http://schemas.openxmlformats.org/officeDocument/2006/relationships/hyperlink" Target="https://www.trentu.ca/studentfinances/payment-plans" TargetMode="Externa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trentcentral.ca/benefits"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hyperlink" Target="http://trentcentral.ca/" TargetMode="External"/><Relationship Id="rId4" Type="http://schemas.openxmlformats.org/officeDocument/2006/relationships/hyperlink" Target="https://www.studentvip.ca/Default.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FFA8B5-BF63-D684-A499-A3F03E924C7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t="6817" b="26516"/>
          <a:stretch>
            <a:fillRect/>
          </a:stretch>
        </p:blipFill>
        <p:spPr>
          <a:xfrm>
            <a:off x="20" y="10"/>
            <a:ext cx="12191980" cy="4571990"/>
          </a:xfrm>
          <a:prstGeom prst="rect">
            <a:avLst/>
          </a:prstGeom>
        </p:spPr>
      </p:pic>
      <p:sp>
        <p:nvSpPr>
          <p:cNvPr id="2" name="Title 1">
            <a:extLst>
              <a:ext uri="{FF2B5EF4-FFF2-40B4-BE49-F238E27FC236}">
                <a16:creationId xmlns:a16="http://schemas.microsoft.com/office/drawing/2014/main" id="{008315D2-7F57-AF2A-38D7-558098789073}"/>
              </a:ext>
            </a:extLst>
          </p:cNvPr>
          <p:cNvSpPr>
            <a:spLocks noGrp="1"/>
          </p:cNvSpPr>
          <p:nvPr>
            <p:ph type="title"/>
          </p:nvPr>
        </p:nvSpPr>
        <p:spPr>
          <a:xfrm>
            <a:off x="1600200" y="3950208"/>
            <a:ext cx="8991600" cy="1728216"/>
          </a:xfrm>
        </p:spPr>
        <p:txBody>
          <a:bodyPr vert="horz" lIns="274320" tIns="182880" rIns="274320" bIns="182880" rtlCol="0" anchor="ctr" anchorCtr="1">
            <a:normAutofit/>
          </a:bodyPr>
          <a:lstStyle/>
          <a:p>
            <a:r>
              <a:rPr lang="en-US" sz="2700" dirty="0">
                <a:solidFill>
                  <a:srgbClr val="262626"/>
                </a:solidFill>
              </a:rPr>
              <a:t>Graduate Student Tuition &amp; Fees</a:t>
            </a:r>
            <a:br>
              <a:rPr lang="en-US" sz="2700" dirty="0">
                <a:solidFill>
                  <a:srgbClr val="262626"/>
                </a:solidFill>
              </a:rPr>
            </a:br>
            <a:r>
              <a:rPr lang="en-US" sz="2700" dirty="0">
                <a:solidFill>
                  <a:srgbClr val="262626"/>
                </a:solidFill>
              </a:rPr>
              <a:t>AND</a:t>
            </a:r>
            <a:br>
              <a:rPr lang="en-US" sz="2700" dirty="0">
                <a:solidFill>
                  <a:srgbClr val="262626"/>
                </a:solidFill>
              </a:rPr>
            </a:br>
            <a:r>
              <a:rPr lang="en-US" sz="2700" dirty="0">
                <a:solidFill>
                  <a:srgbClr val="262626"/>
                </a:solidFill>
              </a:rPr>
              <a:t>Graduate Accounts &amp; Funding 2025-26</a:t>
            </a:r>
          </a:p>
        </p:txBody>
      </p:sp>
      <p:sp>
        <p:nvSpPr>
          <p:cNvPr id="3" name="TextBox 2">
            <a:extLst>
              <a:ext uri="{FF2B5EF4-FFF2-40B4-BE49-F238E27FC236}">
                <a16:creationId xmlns:a16="http://schemas.microsoft.com/office/drawing/2014/main" id="{74AF9208-E8C0-386B-AD93-F1C00C9B2EBB}"/>
              </a:ext>
            </a:extLst>
          </p:cNvPr>
          <p:cNvSpPr txBox="1"/>
          <p:nvPr/>
        </p:nvSpPr>
        <p:spPr>
          <a:xfrm>
            <a:off x="100584" y="5806440"/>
            <a:ext cx="3630168" cy="923330"/>
          </a:xfrm>
          <a:prstGeom prst="rect">
            <a:avLst/>
          </a:prstGeom>
          <a:noFill/>
        </p:spPr>
        <p:txBody>
          <a:bodyPr wrap="square" rtlCol="0">
            <a:spAutoFit/>
          </a:bodyPr>
          <a:lstStyle/>
          <a:p>
            <a:r>
              <a:rPr lang="en-US" dirty="0"/>
              <a:t>Jane Rennie</a:t>
            </a:r>
          </a:p>
          <a:p>
            <a:r>
              <a:rPr lang="en-US" dirty="0"/>
              <a:t>Graduate Finance Officer</a:t>
            </a:r>
          </a:p>
          <a:p>
            <a:r>
              <a:rPr lang="en-US" dirty="0"/>
              <a:t>School of Graduate Studies</a:t>
            </a:r>
            <a:endParaRPr lang="en-CA" dirty="0"/>
          </a:p>
        </p:txBody>
      </p:sp>
    </p:spTree>
    <p:extLst>
      <p:ext uri="{BB962C8B-B14F-4D97-AF65-F5344CB8AC3E}">
        <p14:creationId xmlns:p14="http://schemas.microsoft.com/office/powerpoint/2010/main" val="34214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DF6B5E-F6A9-C7DC-B825-EF59407D34A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t="8815" b="39461"/>
          <a:stretch>
            <a:fillRect/>
          </a:stretch>
        </p:blipFill>
        <p:spPr>
          <a:xfrm>
            <a:off x="20" y="10"/>
            <a:ext cx="12191980" cy="4571990"/>
          </a:xfrm>
          <a:prstGeom prst="rect">
            <a:avLst/>
          </a:prstGeom>
        </p:spPr>
      </p:pic>
      <p:sp>
        <p:nvSpPr>
          <p:cNvPr id="2" name="Title 1">
            <a:extLst>
              <a:ext uri="{FF2B5EF4-FFF2-40B4-BE49-F238E27FC236}">
                <a16:creationId xmlns:a16="http://schemas.microsoft.com/office/drawing/2014/main" id="{2868518F-EDC4-37DF-5843-0D3646299677}"/>
              </a:ext>
            </a:extLst>
          </p:cNvPr>
          <p:cNvSpPr>
            <a:spLocks noGrp="1"/>
          </p:cNvSpPr>
          <p:nvPr>
            <p:ph type="ctrTitle"/>
          </p:nvPr>
        </p:nvSpPr>
        <p:spPr>
          <a:xfrm>
            <a:off x="1600200" y="3753529"/>
            <a:ext cx="8991600" cy="1645759"/>
          </a:xfrm>
        </p:spPr>
        <p:txBody>
          <a:bodyPr vert="horz" lIns="182880" tIns="182880" rIns="182880" bIns="182880" rtlCol="0">
            <a:normAutofit/>
          </a:bodyPr>
          <a:lstStyle/>
          <a:p>
            <a:r>
              <a:rPr lang="en-US" sz="2900"/>
              <a:t>Graduate Student Accounts </a:t>
            </a:r>
            <a:br>
              <a:rPr lang="en-US" sz="2900"/>
            </a:br>
            <a:r>
              <a:rPr lang="en-US" sz="2900"/>
              <a:t>&amp; </a:t>
            </a:r>
            <a:br>
              <a:rPr lang="en-US" sz="2900"/>
            </a:br>
            <a:r>
              <a:rPr lang="en-US" sz="2900"/>
              <a:t>Graduate Funding</a:t>
            </a:r>
          </a:p>
        </p:txBody>
      </p:sp>
    </p:spTree>
    <p:extLst>
      <p:ext uri="{BB962C8B-B14F-4D97-AF65-F5344CB8AC3E}">
        <p14:creationId xmlns:p14="http://schemas.microsoft.com/office/powerpoint/2010/main" val="3796667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AF5711D-F885-4D9C-A736-0CDADBD02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D6FA43-637B-EF8D-3849-CFD9352B9105}"/>
              </a:ext>
              <a:ext uri="{C183D7F6-B498-43B3-948B-1728B52AA6E4}">
                <adec:decorative xmlns:adec="http://schemas.microsoft.com/office/drawing/2017/decorative" val="0"/>
              </a:ext>
            </a:extLst>
          </p:cNvPr>
          <p:cNvSpPr>
            <a:spLocks noGrp="1"/>
          </p:cNvSpPr>
          <p:nvPr>
            <p:ph type="title"/>
          </p:nvPr>
        </p:nvSpPr>
        <p:spPr>
          <a:xfrm>
            <a:off x="804672" y="1126397"/>
            <a:ext cx="4475892" cy="1058320"/>
          </a:xfrm>
          <a:solidFill>
            <a:srgbClr val="FFFFFF"/>
          </a:solidFill>
          <a:ln>
            <a:solidFill>
              <a:srgbClr val="404040"/>
            </a:solidFill>
          </a:ln>
        </p:spPr>
        <p:txBody>
          <a:bodyPr vert="horz" lIns="182880" tIns="182880" rIns="182880" bIns="182880" rtlCol="0" anchor="ctr">
            <a:normAutofit/>
          </a:bodyPr>
          <a:lstStyle/>
          <a:p>
            <a:r>
              <a:rPr lang="en-US" sz="2000" dirty="0"/>
              <a:t>Admissions Letter:</a:t>
            </a:r>
            <a:br>
              <a:rPr lang="en-US" sz="2000" dirty="0"/>
            </a:br>
            <a:r>
              <a:rPr lang="en-US" sz="2000" dirty="0"/>
              <a:t>Total financial support </a:t>
            </a:r>
          </a:p>
        </p:txBody>
      </p:sp>
      <p:sp>
        <p:nvSpPr>
          <p:cNvPr id="7" name="Content Placeholder 6">
            <a:extLst>
              <a:ext uri="{FF2B5EF4-FFF2-40B4-BE49-F238E27FC236}">
                <a16:creationId xmlns:a16="http://schemas.microsoft.com/office/drawing/2014/main" id="{2154EB2D-151D-8CAF-A2D2-A88039128C9E}"/>
              </a:ext>
              <a:ext uri="{C183D7F6-B498-43B3-948B-1728B52AA6E4}">
                <adec:decorative xmlns:adec="http://schemas.microsoft.com/office/drawing/2017/decorative" val="0"/>
              </a:ext>
            </a:extLst>
          </p:cNvPr>
          <p:cNvSpPr>
            <a:spLocks noGrp="1"/>
          </p:cNvSpPr>
          <p:nvPr>
            <p:ph type="body" sz="half" idx="2"/>
          </p:nvPr>
        </p:nvSpPr>
        <p:spPr>
          <a:xfrm>
            <a:off x="804672" y="2473037"/>
            <a:ext cx="4475892" cy="3665116"/>
          </a:xfrm>
        </p:spPr>
        <p:txBody>
          <a:bodyPr vert="horz" lIns="91440" tIns="45720" rIns="91440" bIns="45720" rtlCol="0">
            <a:normAutofit/>
          </a:bodyPr>
          <a:lstStyle/>
          <a:p>
            <a:pPr algn="l">
              <a:lnSpc>
                <a:spcPct val="90000"/>
              </a:lnSpc>
            </a:pPr>
            <a:r>
              <a:rPr lang="en-US" sz="1600" dirty="0">
                <a:solidFill>
                  <a:schemeClr val="tx1"/>
                </a:solidFill>
              </a:rPr>
              <a:t>Keep your offer of admission letter as it includes valuable financial information</a:t>
            </a:r>
          </a:p>
          <a:p>
            <a:pPr algn="l">
              <a:lnSpc>
                <a:spcPct val="90000"/>
              </a:lnSpc>
            </a:pPr>
            <a:r>
              <a:rPr lang="en-US" sz="1600" dirty="0">
                <a:solidFill>
                  <a:schemeClr val="tx1"/>
                </a:solidFill>
              </a:rPr>
              <a:t>Review your </a:t>
            </a:r>
            <a:r>
              <a:rPr lang="en-US" sz="1600" b="1" dirty="0">
                <a:solidFill>
                  <a:schemeClr val="tx1"/>
                </a:solidFill>
              </a:rPr>
              <a:t>Graduate Student Funding </a:t>
            </a:r>
            <a:r>
              <a:rPr lang="en-US" sz="1600" dirty="0">
                <a:solidFill>
                  <a:schemeClr val="tx1"/>
                </a:solidFill>
              </a:rPr>
              <a:t>outline which is the second page of your </a:t>
            </a:r>
            <a:r>
              <a:rPr lang="en-US" sz="1600" b="1" dirty="0">
                <a:solidFill>
                  <a:schemeClr val="tx1"/>
                </a:solidFill>
              </a:rPr>
              <a:t>Offer of Admission </a:t>
            </a:r>
            <a:r>
              <a:rPr lang="en-US" sz="1600" dirty="0">
                <a:solidFill>
                  <a:schemeClr val="tx1"/>
                </a:solidFill>
              </a:rPr>
              <a:t>for:</a:t>
            </a:r>
          </a:p>
          <a:p>
            <a:pPr marL="400050" indent="-285750" algn="l">
              <a:lnSpc>
                <a:spcPct val="90000"/>
              </a:lnSpc>
              <a:buFont typeface="Wingdings" panose="05000000000000000000" pitchFamily="2" charset="2"/>
              <a:buChar char="§"/>
            </a:pPr>
            <a:r>
              <a:rPr lang="en-US" sz="1600" dirty="0">
                <a:solidFill>
                  <a:schemeClr val="tx1"/>
                </a:solidFill>
              </a:rPr>
              <a:t>Source of funding (name)</a:t>
            </a:r>
          </a:p>
          <a:p>
            <a:pPr marL="400050" indent="-285750" algn="l">
              <a:lnSpc>
                <a:spcPct val="90000"/>
              </a:lnSpc>
              <a:buFont typeface="Wingdings" panose="05000000000000000000" pitchFamily="2" charset="2"/>
              <a:buChar char="§"/>
            </a:pPr>
            <a:r>
              <a:rPr lang="en-US" sz="1600" dirty="0">
                <a:solidFill>
                  <a:schemeClr val="tx1"/>
                </a:solidFill>
              </a:rPr>
              <a:t>Years offered </a:t>
            </a:r>
          </a:p>
          <a:p>
            <a:pPr marL="400050" indent="-285750" algn="l">
              <a:lnSpc>
                <a:spcPct val="90000"/>
              </a:lnSpc>
              <a:buFont typeface="Wingdings" panose="05000000000000000000" pitchFamily="2" charset="2"/>
              <a:buChar char="§"/>
            </a:pPr>
            <a:r>
              <a:rPr lang="en-US" sz="1600" dirty="0">
                <a:solidFill>
                  <a:schemeClr val="tx1"/>
                </a:solidFill>
              </a:rPr>
              <a:t>Total Funding Support</a:t>
            </a:r>
          </a:p>
          <a:p>
            <a:pPr marL="400050" indent="-285750" algn="l">
              <a:lnSpc>
                <a:spcPct val="90000"/>
              </a:lnSpc>
              <a:buFont typeface="Wingdings" panose="05000000000000000000" pitchFamily="2" charset="2"/>
              <a:buChar char="§"/>
            </a:pPr>
            <a:r>
              <a:rPr lang="en-US" sz="1600" dirty="0">
                <a:solidFill>
                  <a:schemeClr val="tx1"/>
                </a:solidFill>
              </a:rPr>
              <a:t>Additional Information about your Funding – an important section as it elaborates on your funding and university processes and policies</a:t>
            </a:r>
          </a:p>
        </p:txBody>
      </p:sp>
      <p:sp>
        <p:nvSpPr>
          <p:cNvPr id="19" name="Rectangle 18">
            <a:extLst>
              <a:ext uri="{FF2B5EF4-FFF2-40B4-BE49-F238E27FC236}">
                <a16:creationId xmlns:a16="http://schemas.microsoft.com/office/drawing/2014/main" id="{7D1E115A-87CB-4627-9D20-1D9C4234F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4E457A0-E55E-4B4F-A727-BD61C631B7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descr="A group of people standing outside Durham campus">
            <a:extLst>
              <a:ext uri="{FF2B5EF4-FFF2-40B4-BE49-F238E27FC236}">
                <a16:creationId xmlns:a16="http://schemas.microsoft.com/office/drawing/2014/main" id="{2896D113-0178-A55D-A3D3-E83770575FFE}"/>
              </a:ext>
              <a:ext uri="{C183D7F6-B498-43B3-948B-1728B52AA6E4}">
                <adec:decorative xmlns:adec="http://schemas.microsoft.com/office/drawing/2017/decorative" val="0"/>
              </a:ext>
            </a:extLst>
          </p:cNvPr>
          <p:cNvPicPr>
            <a:picLocks noGrp="1" noChangeAspect="1"/>
          </p:cNvPicPr>
          <p:nvPr>
            <p:ph type="pic" idx="1"/>
          </p:nvPr>
        </p:nvPicPr>
        <p:blipFill>
          <a:blip r:embed="rId3"/>
          <a:srcRect l="9808"/>
          <a:stretch>
            <a:fillRect/>
          </a:stretch>
        </p:blipFill>
        <p:spPr>
          <a:xfrm>
            <a:off x="7208520" y="1126397"/>
            <a:ext cx="3867912" cy="4288536"/>
          </a:xfrm>
          <a:prstGeom prst="rect">
            <a:avLst/>
          </a:prstGeom>
          <a:ln w="31750">
            <a:noFill/>
          </a:ln>
        </p:spPr>
      </p:pic>
    </p:spTree>
    <p:extLst>
      <p:ext uri="{BB962C8B-B14F-4D97-AF65-F5344CB8AC3E}">
        <p14:creationId xmlns:p14="http://schemas.microsoft.com/office/powerpoint/2010/main" val="1198221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8E5B-47A0-EF94-A53D-6FDB74C9D848}"/>
              </a:ext>
            </a:extLst>
          </p:cNvPr>
          <p:cNvSpPr>
            <a:spLocks noGrp="1"/>
          </p:cNvSpPr>
          <p:nvPr>
            <p:ph type="title"/>
          </p:nvPr>
        </p:nvSpPr>
        <p:spPr>
          <a:xfrm>
            <a:off x="2231136" y="718218"/>
            <a:ext cx="7729728" cy="1110582"/>
          </a:xfrm>
          <a:solidFill>
            <a:srgbClr val="FFFFFF"/>
          </a:solidFill>
        </p:spPr>
        <p:txBody>
          <a:bodyPr vert="horz" lIns="182880" tIns="182880" rIns="182880" bIns="182880" rtlCol="0" anchor="ctr">
            <a:normAutofit fontScale="90000"/>
          </a:bodyPr>
          <a:lstStyle/>
          <a:p>
            <a:r>
              <a:rPr lang="en-US" kern="1200" cap="all" spc="200" baseline="0" dirty="0">
                <a:solidFill>
                  <a:schemeClr val="tx1"/>
                </a:solidFill>
                <a:latin typeface="+mj-lt"/>
                <a:ea typeface="+mj-ea"/>
                <a:cs typeface="+mj-cs"/>
              </a:rPr>
              <a:t>Graduate Teaching Assistantships </a:t>
            </a:r>
            <a:r>
              <a:rPr lang="en-US" kern="1200" cap="all" spc="200" baseline="0" dirty="0">
                <a:solidFill>
                  <a:srgbClr val="262626"/>
                </a:solidFill>
                <a:latin typeface="+mj-lt"/>
                <a:ea typeface="+mj-ea"/>
                <a:cs typeface="+mj-cs"/>
              </a:rPr>
              <a:t>(GTA)</a:t>
            </a:r>
          </a:p>
        </p:txBody>
      </p:sp>
      <p:sp>
        <p:nvSpPr>
          <p:cNvPr id="3" name="Text Placeholder 2">
            <a:extLst>
              <a:ext uri="{FF2B5EF4-FFF2-40B4-BE49-F238E27FC236}">
                <a16:creationId xmlns:a16="http://schemas.microsoft.com/office/drawing/2014/main" id="{C6EA201F-56F9-BFD9-8E95-AD5BD7D54FD0}"/>
              </a:ext>
            </a:extLst>
          </p:cNvPr>
          <p:cNvSpPr>
            <a:spLocks noGrp="1"/>
          </p:cNvSpPr>
          <p:nvPr>
            <p:ph sz="quarter" idx="26"/>
          </p:nvPr>
        </p:nvSpPr>
        <p:spPr>
          <a:xfrm>
            <a:off x="893064" y="2112264"/>
            <a:ext cx="10756392" cy="4402422"/>
          </a:xfrm>
        </p:spPr>
        <p:txBody>
          <a:bodyPr vert="horz" lIns="91440" tIns="45720" rIns="91440" bIns="45720" rtlCol="0">
            <a:normAutofit/>
          </a:bodyPr>
          <a:lstStyle/>
          <a:p>
            <a:pPr>
              <a:spcBef>
                <a:spcPts val="1800"/>
              </a:spcBef>
            </a:pPr>
            <a:r>
              <a:rPr lang="en-US" sz="1900" dirty="0">
                <a:solidFill>
                  <a:schemeClr val="tx1"/>
                </a:solidFill>
                <a:hlinkClick r:id="rId3">
                  <a:extLst>
                    <a:ext uri="{A12FA001-AC4F-418D-AE19-62706E023703}">
                      <ahyp:hlinkClr xmlns:ahyp="http://schemas.microsoft.com/office/drawing/2018/hyperlinkcolor" val="tx"/>
                    </a:ext>
                  </a:extLst>
                </a:hlinkClick>
              </a:rPr>
              <a:t>Graduate Teaching Assistantship (GTA)</a:t>
            </a:r>
            <a:r>
              <a:rPr lang="en-US" sz="1900" dirty="0">
                <a:solidFill>
                  <a:schemeClr val="tx1"/>
                </a:solidFill>
              </a:rPr>
              <a:t> is a form of employment. Full-time graduate students assigned a GTA must be available to </a:t>
            </a:r>
            <a:r>
              <a:rPr lang="en-US" sz="1900" b="1" dirty="0">
                <a:solidFill>
                  <a:schemeClr val="tx1"/>
                </a:solidFill>
              </a:rPr>
              <a:t>work on campus </a:t>
            </a:r>
            <a:r>
              <a:rPr lang="en-US" sz="1900" dirty="0">
                <a:solidFill>
                  <a:schemeClr val="tx1"/>
                </a:solidFill>
              </a:rPr>
              <a:t>during the period of employment.  </a:t>
            </a:r>
          </a:p>
          <a:p>
            <a:pPr>
              <a:spcBef>
                <a:spcPts val="1800"/>
              </a:spcBef>
            </a:pPr>
            <a:r>
              <a:rPr lang="en-US" sz="1900" dirty="0">
                <a:solidFill>
                  <a:schemeClr val="tx1"/>
                </a:solidFill>
              </a:rPr>
              <a:t>Students are encouraged to review the website for detailed information. </a:t>
            </a:r>
          </a:p>
          <a:p>
            <a:pPr>
              <a:spcBef>
                <a:spcPts val="1800"/>
              </a:spcBef>
            </a:pPr>
            <a:r>
              <a:rPr lang="en-US" sz="1900" dirty="0">
                <a:solidFill>
                  <a:schemeClr val="tx1"/>
                </a:solidFill>
              </a:rPr>
              <a:t>Trent University and the Ontario Council on Graduate Studies are committed to the principle that full-time graduate students are employed no more than an average of 10 hours per week. </a:t>
            </a:r>
          </a:p>
          <a:p>
            <a:pPr>
              <a:spcBef>
                <a:spcPts val="1800"/>
              </a:spcBef>
            </a:pPr>
            <a:r>
              <a:rPr lang="en-US" sz="1900" dirty="0">
                <a:solidFill>
                  <a:schemeClr val="tx1"/>
                </a:solidFill>
              </a:rPr>
              <a:t>GTAs are processed bi-weekly through Payroll as an electronic funds transfer </a:t>
            </a:r>
            <a:r>
              <a:rPr lang="en-US" sz="1900" b="1" dirty="0">
                <a:solidFill>
                  <a:schemeClr val="tx1"/>
                </a:solidFill>
              </a:rPr>
              <a:t>directly to your personal bank account </a:t>
            </a:r>
            <a:r>
              <a:rPr lang="en-US" sz="1900" dirty="0">
                <a:solidFill>
                  <a:schemeClr val="tx1"/>
                </a:solidFill>
              </a:rPr>
              <a:t>between September and April. </a:t>
            </a:r>
          </a:p>
          <a:p>
            <a:pPr>
              <a:spcBef>
                <a:spcPts val="1800"/>
              </a:spcBef>
            </a:pPr>
            <a:r>
              <a:rPr lang="en-US" sz="1900" dirty="0">
                <a:solidFill>
                  <a:schemeClr val="tx1"/>
                </a:solidFill>
              </a:rPr>
              <a:t>On the Graduate Student Funding page of your Offer of Admission, the department that you have been assigned to is provided along with the terms you have been approved to hold a GTA. </a:t>
            </a:r>
          </a:p>
          <a:p>
            <a:pPr>
              <a:spcBef>
                <a:spcPts val="1800"/>
              </a:spcBef>
            </a:pPr>
            <a:r>
              <a:rPr lang="en-US" sz="1900" dirty="0">
                <a:solidFill>
                  <a:schemeClr val="tx1"/>
                </a:solidFill>
              </a:rPr>
              <a:t>For further information on GTA’s email: </a:t>
            </a:r>
            <a:r>
              <a:rPr lang="en-US" sz="1900" b="1" dirty="0">
                <a:solidFill>
                  <a:schemeClr val="tx1"/>
                </a:solidFill>
                <a:hlinkClick r:id="rId4">
                  <a:extLst>
                    <a:ext uri="{A12FA001-AC4F-418D-AE19-62706E023703}">
                      <ahyp:hlinkClr xmlns:ahyp="http://schemas.microsoft.com/office/drawing/2018/hyperlinkcolor" val="tx"/>
                    </a:ext>
                  </a:extLst>
                </a:hlinkClick>
              </a:rPr>
              <a:t>gradta@trentu.ca</a:t>
            </a:r>
            <a:endParaRPr lang="en-US" sz="1900" b="1" dirty="0">
              <a:solidFill>
                <a:schemeClr val="tx1"/>
              </a:solidFill>
            </a:endParaRPr>
          </a:p>
          <a:p>
            <a:pPr>
              <a:spcBef>
                <a:spcPts val="1800"/>
              </a:spcBef>
            </a:pPr>
            <a:endParaRPr lang="en-US" dirty="0">
              <a:solidFill>
                <a:srgbClr val="404040"/>
              </a:solidFill>
            </a:endParaRPr>
          </a:p>
          <a:p>
            <a:endParaRPr lang="en-US" dirty="0">
              <a:solidFill>
                <a:srgbClr val="404040"/>
              </a:solidFill>
            </a:endParaRPr>
          </a:p>
          <a:p>
            <a:endParaRPr lang="en-US" dirty="0">
              <a:solidFill>
                <a:srgbClr val="404040"/>
              </a:solidFill>
            </a:endParaRPr>
          </a:p>
        </p:txBody>
      </p:sp>
    </p:spTree>
    <p:extLst>
      <p:ext uri="{BB962C8B-B14F-4D97-AF65-F5344CB8AC3E}">
        <p14:creationId xmlns:p14="http://schemas.microsoft.com/office/powerpoint/2010/main" val="465836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348845-3852-D4E6-EF42-8024EAC0ED4C}"/>
              </a:ext>
            </a:extLst>
          </p:cNvPr>
          <p:cNvSpPr>
            <a:spLocks noGrp="1"/>
          </p:cNvSpPr>
          <p:nvPr>
            <p:ph type="title"/>
          </p:nvPr>
        </p:nvSpPr>
        <p:spPr>
          <a:xfrm>
            <a:off x="5468112" y="978776"/>
            <a:ext cx="6553196" cy="1174991"/>
          </a:xfrm>
        </p:spPr>
        <p:txBody>
          <a:bodyPr vert="horz" lIns="182880" tIns="182880" rIns="182880" bIns="182880" rtlCol="0" anchor="ctr">
            <a:normAutofit/>
          </a:bodyPr>
          <a:lstStyle/>
          <a:p>
            <a:r>
              <a:rPr lang="en-US" sz="2400" dirty="0"/>
              <a:t>Funds posted to Student Account </a:t>
            </a:r>
          </a:p>
        </p:txBody>
      </p:sp>
      <p:pic>
        <p:nvPicPr>
          <p:cNvPr id="3" name="Picture 2">
            <a:extLst>
              <a:ext uri="{FF2B5EF4-FFF2-40B4-BE49-F238E27FC236}">
                <a16:creationId xmlns:a16="http://schemas.microsoft.com/office/drawing/2014/main" id="{CBE9155E-B857-7D9E-F642-988875A048F4}"/>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4451" y="978776"/>
            <a:ext cx="4477095" cy="5353808"/>
          </a:xfrm>
          <a:prstGeom prst="rect">
            <a:avLst/>
          </a:prstGeom>
          <a:ln w="28575">
            <a:solidFill>
              <a:schemeClr val="tx1"/>
            </a:solidFill>
          </a:ln>
        </p:spPr>
      </p:pic>
      <p:sp>
        <p:nvSpPr>
          <p:cNvPr id="7" name="Text Placeholder 6">
            <a:extLst>
              <a:ext uri="{FF2B5EF4-FFF2-40B4-BE49-F238E27FC236}">
                <a16:creationId xmlns:a16="http://schemas.microsoft.com/office/drawing/2014/main" id="{488F6394-786C-5C79-1DBE-C98788568737}"/>
              </a:ext>
            </a:extLst>
          </p:cNvPr>
          <p:cNvSpPr>
            <a:spLocks/>
          </p:cNvSpPr>
          <p:nvPr/>
        </p:nvSpPr>
        <p:spPr>
          <a:xfrm>
            <a:off x="6095999" y="2640692"/>
            <a:ext cx="5925309" cy="3255252"/>
          </a:xfrm>
          <a:prstGeom prst="rect">
            <a:avLst/>
          </a:prstGeom>
        </p:spPr>
        <p:txBody>
          <a:bodyPr vert="horz" lIns="91440" tIns="45720" rIns="91440" bIns="45720" rtlCol="0">
            <a:normAutofit lnSpcReduction="10000"/>
          </a:bodyPr>
          <a:lstStyle/>
          <a:p>
            <a:pPr indent="-228600" defTabSz="914400">
              <a:lnSpc>
                <a:spcPct val="110000"/>
              </a:lnSpc>
              <a:spcAft>
                <a:spcPts val="600"/>
              </a:spcAft>
              <a:buClr>
                <a:schemeClr val="accent2"/>
              </a:buClr>
              <a:buFont typeface="Arial" panose="020B0604020202020204" pitchFamily="34" charset="0"/>
              <a:buChar char="•"/>
            </a:pPr>
            <a:r>
              <a:rPr lang="en-US" dirty="0"/>
              <a:t>Graduate Research Fellowships (M &amp; D)</a:t>
            </a:r>
          </a:p>
          <a:p>
            <a:pPr indent="-228600" defTabSz="914400">
              <a:lnSpc>
                <a:spcPct val="110000"/>
              </a:lnSpc>
              <a:spcAft>
                <a:spcPts val="600"/>
              </a:spcAft>
              <a:buClr>
                <a:schemeClr val="accent2"/>
              </a:buClr>
              <a:buFont typeface="Arial" panose="020B0604020202020204" pitchFamily="34" charset="0"/>
              <a:buChar char="•"/>
            </a:pPr>
            <a:r>
              <a:rPr lang="en-US" dirty="0"/>
              <a:t>SGS Academic Scholarship</a:t>
            </a:r>
          </a:p>
          <a:p>
            <a:pPr indent="-228600" defTabSz="914400">
              <a:lnSpc>
                <a:spcPct val="110000"/>
              </a:lnSpc>
              <a:spcAft>
                <a:spcPts val="600"/>
              </a:spcAft>
              <a:buClr>
                <a:schemeClr val="accent2"/>
              </a:buClr>
              <a:buFont typeface="Arial" panose="020B0604020202020204" pitchFamily="34" charset="0"/>
              <a:buChar char="•"/>
            </a:pPr>
            <a:r>
              <a:rPr lang="en-US" dirty="0"/>
              <a:t>SGS Research Fellowship Award</a:t>
            </a:r>
          </a:p>
          <a:p>
            <a:pPr indent="-228600" defTabSz="914400">
              <a:lnSpc>
                <a:spcPct val="110000"/>
              </a:lnSpc>
              <a:spcAft>
                <a:spcPts val="600"/>
              </a:spcAft>
              <a:buClr>
                <a:schemeClr val="accent2"/>
              </a:buClr>
              <a:buFont typeface="Arial" panose="020B0604020202020204" pitchFamily="34" charset="0"/>
              <a:buChar char="•"/>
            </a:pPr>
            <a:r>
              <a:rPr lang="en-US" dirty="0"/>
              <a:t>Dean’s PhD Scholarship</a:t>
            </a:r>
          </a:p>
          <a:p>
            <a:pPr indent="-228600" defTabSz="914400">
              <a:lnSpc>
                <a:spcPct val="110000"/>
              </a:lnSpc>
              <a:spcAft>
                <a:spcPts val="600"/>
              </a:spcAft>
              <a:buClr>
                <a:schemeClr val="accent2"/>
              </a:buClr>
              <a:buFont typeface="Arial" panose="020B0604020202020204" pitchFamily="34" charset="0"/>
              <a:buChar char="•"/>
            </a:pPr>
            <a:r>
              <a:rPr lang="en-US" dirty="0"/>
              <a:t>International Graduate Scholarship</a:t>
            </a:r>
          </a:p>
          <a:p>
            <a:pPr indent="-228600" defTabSz="914400">
              <a:lnSpc>
                <a:spcPct val="110000"/>
              </a:lnSpc>
              <a:spcAft>
                <a:spcPts val="600"/>
              </a:spcAft>
              <a:buClr>
                <a:schemeClr val="accent2"/>
              </a:buClr>
              <a:buFont typeface="Arial" panose="020B0604020202020204" pitchFamily="34" charset="0"/>
              <a:buChar char="•"/>
            </a:pPr>
            <a:r>
              <a:rPr lang="en-US" dirty="0"/>
              <a:t>Entrance scholarships</a:t>
            </a:r>
          </a:p>
          <a:p>
            <a:pPr defTabSz="914400">
              <a:spcBef>
                <a:spcPts val="1000"/>
              </a:spcBef>
              <a:spcAft>
                <a:spcPts val="600"/>
              </a:spcAft>
              <a:buClr>
                <a:schemeClr val="accent2"/>
              </a:buClr>
            </a:pPr>
            <a:r>
              <a:rPr lang="en-US" b="1" dirty="0"/>
              <a:t>These types of funds are posted to student accounts by the end of the third week of the first month of each academic term. </a:t>
            </a:r>
          </a:p>
          <a:p>
            <a:pPr indent="-228600" defTabSz="914400">
              <a:spcBef>
                <a:spcPts val="1000"/>
              </a:spcBef>
              <a:spcAft>
                <a:spcPts val="600"/>
              </a:spcAft>
              <a:buClr>
                <a:schemeClr val="accent2"/>
              </a:buClr>
              <a:buFont typeface="Arial" panose="020B0604020202020204" pitchFamily="34" charset="0"/>
              <a:buChar char="•"/>
            </a:pPr>
            <a:endParaRPr lang="en-US" dirty="0">
              <a:solidFill>
                <a:schemeClr val="tx1">
                  <a:lumMod val="85000"/>
                  <a:lumOff val="15000"/>
                </a:schemeClr>
              </a:solidFill>
            </a:endParaRPr>
          </a:p>
        </p:txBody>
      </p:sp>
    </p:spTree>
    <p:extLst>
      <p:ext uri="{BB962C8B-B14F-4D97-AF65-F5344CB8AC3E}">
        <p14:creationId xmlns:p14="http://schemas.microsoft.com/office/powerpoint/2010/main" val="3591555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3569D9-6DF2-E22C-5478-D8105DF40EC8}"/>
              </a:ext>
              <a:ext uri="{C183D7F6-B498-43B3-948B-1728B52AA6E4}">
                <adec:decorative xmlns:adec="http://schemas.microsoft.com/office/drawing/2017/decorative" val="1"/>
              </a:ext>
            </a:extLst>
          </p:cNvPr>
          <p:cNvPicPr>
            <a:picLocks noChangeAspect="1"/>
          </p:cNvPicPr>
          <p:nvPr/>
        </p:nvPicPr>
        <p:blipFill>
          <a:blip r:embed="rId3"/>
          <a:srcRect l="6828" r="4283"/>
          <a:stretch>
            <a:fillRect/>
          </a:stretch>
        </p:blipFill>
        <p:spPr>
          <a:xfrm>
            <a:off x="642" y="10"/>
            <a:ext cx="6096000" cy="6857990"/>
          </a:xfrm>
          <a:prstGeom prst="rect">
            <a:avLst/>
          </a:prstGeom>
        </p:spPr>
      </p:pic>
      <p:sp>
        <p:nvSpPr>
          <p:cNvPr id="2" name="Title 1">
            <a:extLst>
              <a:ext uri="{FF2B5EF4-FFF2-40B4-BE49-F238E27FC236}">
                <a16:creationId xmlns:a16="http://schemas.microsoft.com/office/drawing/2014/main" id="{5509B1ED-4D78-65EC-0579-DA9E41D7C42C}"/>
              </a:ext>
            </a:extLst>
          </p:cNvPr>
          <p:cNvSpPr>
            <a:spLocks noGrp="1"/>
          </p:cNvSpPr>
          <p:nvPr>
            <p:ph type="title"/>
          </p:nvPr>
        </p:nvSpPr>
        <p:spPr>
          <a:xfrm>
            <a:off x="642246" y="2841503"/>
            <a:ext cx="4812792"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dirty="0">
                <a:solidFill>
                  <a:schemeClr val="bg1"/>
                </a:solidFill>
              </a:rPr>
              <a:t>Entrance Scholarships</a:t>
            </a:r>
          </a:p>
        </p:txBody>
      </p:sp>
      <p:sp>
        <p:nvSpPr>
          <p:cNvPr id="7" name="Content Placeholder 6">
            <a:extLst>
              <a:ext uri="{FF2B5EF4-FFF2-40B4-BE49-F238E27FC236}">
                <a16:creationId xmlns:a16="http://schemas.microsoft.com/office/drawing/2014/main" id="{051EAA32-913D-25AC-CC36-C39DAE7FE639}"/>
              </a:ext>
            </a:extLst>
          </p:cNvPr>
          <p:cNvSpPr>
            <a:spLocks noGrp="1"/>
          </p:cNvSpPr>
          <p:nvPr>
            <p:ph type="body" sz="half" idx="2"/>
          </p:nvPr>
        </p:nvSpPr>
        <p:spPr>
          <a:xfrm>
            <a:off x="6336792" y="541910"/>
            <a:ext cx="5577839" cy="5774175"/>
          </a:xfrm>
        </p:spPr>
        <p:txBody>
          <a:bodyPr vert="horz" lIns="91440" tIns="45720" rIns="91440" bIns="45720" rtlCol="0" anchor="ctr">
            <a:normAutofit/>
          </a:bodyPr>
          <a:lstStyle/>
          <a:p>
            <a:pPr algn="l"/>
            <a:r>
              <a:rPr lang="en-US" sz="1800" dirty="0">
                <a:solidFill>
                  <a:schemeClr val="tx1">
                    <a:lumMod val="85000"/>
                    <a:lumOff val="15000"/>
                  </a:schemeClr>
                </a:solidFill>
              </a:rPr>
              <a:t>All entrance awards with a </a:t>
            </a:r>
            <a:r>
              <a:rPr lang="en-US" sz="1800" u="sng" dirty="0">
                <a:solidFill>
                  <a:schemeClr val="tx1">
                    <a:lumMod val="85000"/>
                    <a:lumOff val="15000"/>
                  </a:schemeClr>
                </a:solidFill>
              </a:rPr>
              <a:t>value of $3,000 or less</a:t>
            </a:r>
            <a:r>
              <a:rPr lang="en-US" sz="1800" dirty="0">
                <a:solidFill>
                  <a:schemeClr val="tx1">
                    <a:lumMod val="85000"/>
                    <a:lumOff val="15000"/>
                  </a:schemeClr>
                </a:solidFill>
              </a:rPr>
              <a:t>, are posted to the student account during a student’s first academic year. Entrance scholarships are a form of graduate funding, which is posted to student accounts by the end of the third week of the first month of the academic term.  </a:t>
            </a:r>
          </a:p>
          <a:p>
            <a:pPr algn="l"/>
            <a:endParaRPr lang="en-US" sz="1800" dirty="0">
              <a:solidFill>
                <a:schemeClr val="tx1">
                  <a:lumMod val="85000"/>
                  <a:lumOff val="15000"/>
                </a:schemeClr>
              </a:solidFill>
            </a:endParaRPr>
          </a:p>
          <a:p>
            <a:pPr algn="l"/>
            <a:r>
              <a:rPr lang="en-US" sz="1800" dirty="0">
                <a:solidFill>
                  <a:schemeClr val="tx1">
                    <a:lumMod val="85000"/>
                    <a:lumOff val="15000"/>
                  </a:schemeClr>
                </a:solidFill>
              </a:rPr>
              <a:t>Entrance </a:t>
            </a:r>
            <a:r>
              <a:rPr lang="en-US" sz="1800" u="sng" dirty="0">
                <a:solidFill>
                  <a:schemeClr val="tx1">
                    <a:lumMod val="85000"/>
                    <a:lumOff val="15000"/>
                  </a:schemeClr>
                </a:solidFill>
              </a:rPr>
              <a:t>awards of $3,000 or more</a:t>
            </a:r>
            <a:r>
              <a:rPr lang="en-US" sz="1800" dirty="0">
                <a:solidFill>
                  <a:schemeClr val="tx1">
                    <a:lumMod val="85000"/>
                    <a:lumOff val="15000"/>
                  </a:schemeClr>
                </a:solidFill>
              </a:rPr>
              <a:t>: the first $3,000 is posted during the first month of the academic year, and the remainder is split between the second and third term, unless otherwise outlines on your Graduate Student Funding page. </a:t>
            </a:r>
          </a:p>
          <a:p>
            <a:pPr algn="l"/>
            <a:endParaRPr lang="en-US" sz="1800" dirty="0">
              <a:solidFill>
                <a:schemeClr val="tx1">
                  <a:lumMod val="85000"/>
                  <a:lumOff val="15000"/>
                </a:schemeClr>
              </a:solidFill>
            </a:endParaRPr>
          </a:p>
          <a:p>
            <a:pPr algn="l"/>
            <a:r>
              <a:rPr lang="en-US" sz="1800" b="1" dirty="0">
                <a:solidFill>
                  <a:srgbClr val="0070C0"/>
                </a:solidFill>
              </a:rPr>
              <a:t>These funds are posted to student accounts by the end of the third week of the first month of each academic term. </a:t>
            </a:r>
          </a:p>
          <a:p>
            <a:pPr indent="-228600" algn="l">
              <a:buFont typeface="Arial" panose="020B0604020202020204" pitchFamily="34" charset="0"/>
              <a:buChar char="•"/>
            </a:pPr>
            <a:endParaRPr lang="en-US" dirty="0">
              <a:solidFill>
                <a:schemeClr val="tx1">
                  <a:lumMod val="85000"/>
                  <a:lumOff val="15000"/>
                </a:schemeClr>
              </a:solidFill>
            </a:endParaRPr>
          </a:p>
        </p:txBody>
      </p:sp>
    </p:spTree>
    <p:extLst>
      <p:ext uri="{BB962C8B-B14F-4D97-AF65-F5344CB8AC3E}">
        <p14:creationId xmlns:p14="http://schemas.microsoft.com/office/powerpoint/2010/main" val="866310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1C18C4A-EC5D-2A92-B45E-8EDBE44F5B15}"/>
              </a:ext>
            </a:extLst>
          </p:cNvPr>
          <p:cNvSpPr>
            <a:spLocks noGrp="1"/>
          </p:cNvSpPr>
          <p:nvPr>
            <p:ph type="title"/>
          </p:nvPr>
        </p:nvSpPr>
        <p:spPr>
          <a:xfrm>
            <a:off x="5880592" y="369250"/>
            <a:ext cx="6009097" cy="1174991"/>
          </a:xfrm>
        </p:spPr>
        <p:txBody>
          <a:bodyPr vert="horz" lIns="182880" tIns="182880" rIns="182880" bIns="182880" rtlCol="0" anchor="ctr">
            <a:normAutofit/>
          </a:bodyPr>
          <a:lstStyle/>
          <a:p>
            <a:r>
              <a:rPr lang="en-US" sz="2400">
                <a:solidFill>
                  <a:schemeClr val="tx1">
                    <a:lumMod val="85000"/>
                    <a:lumOff val="15000"/>
                  </a:schemeClr>
                </a:solidFill>
              </a:rPr>
              <a:t>Research Fellowship Awards (RFA)</a:t>
            </a:r>
          </a:p>
        </p:txBody>
      </p:sp>
      <p:pic>
        <p:nvPicPr>
          <p:cNvPr id="8" name="Picture 7">
            <a:extLst>
              <a:ext uri="{FF2B5EF4-FFF2-40B4-BE49-F238E27FC236}">
                <a16:creationId xmlns:a16="http://schemas.microsoft.com/office/drawing/2014/main" id="{00AE71D3-7D0F-A833-890C-987FDF47BF88}"/>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37" r="2" b="2"/>
          <a:stretch>
            <a:fillRect/>
          </a:stretch>
        </p:blipFill>
        <p:spPr>
          <a:xfrm>
            <a:off x="20" y="10"/>
            <a:ext cx="4657325" cy="6857990"/>
          </a:xfrm>
          <a:prstGeom prst="rect">
            <a:avLst/>
          </a:prstGeom>
        </p:spPr>
      </p:pic>
      <p:sp>
        <p:nvSpPr>
          <p:cNvPr id="4" name="Text Placeholder 3">
            <a:extLst>
              <a:ext uri="{FF2B5EF4-FFF2-40B4-BE49-F238E27FC236}">
                <a16:creationId xmlns:a16="http://schemas.microsoft.com/office/drawing/2014/main" id="{B7C4DB8A-F6D0-FE86-2F30-5BB5576A5934}"/>
              </a:ext>
            </a:extLst>
          </p:cNvPr>
          <p:cNvSpPr>
            <a:spLocks noGrp="1"/>
          </p:cNvSpPr>
          <p:nvPr>
            <p:ph idx="1"/>
          </p:nvPr>
        </p:nvSpPr>
        <p:spPr>
          <a:xfrm>
            <a:off x="6096000" y="1891145"/>
            <a:ext cx="6095980" cy="4779819"/>
          </a:xfrm>
        </p:spPr>
        <p:txBody>
          <a:bodyPr vert="horz" lIns="91440" tIns="45720" rIns="91440" bIns="45720" rtlCol="0">
            <a:normAutofit/>
          </a:bodyPr>
          <a:lstStyle/>
          <a:p>
            <a:pPr marL="0" indent="0">
              <a:lnSpc>
                <a:spcPct val="90000"/>
              </a:lnSpc>
              <a:spcBef>
                <a:spcPts val="1800"/>
              </a:spcBef>
              <a:buNone/>
            </a:pPr>
            <a:r>
              <a:rPr lang="en-US" sz="1600" dirty="0">
                <a:solidFill>
                  <a:schemeClr val="tx1">
                    <a:lumMod val="85000"/>
                    <a:lumOff val="15000"/>
                  </a:schemeClr>
                </a:solidFill>
              </a:rPr>
              <a:t>RFA support comes from a student’s Supervisor.</a:t>
            </a:r>
          </a:p>
          <a:p>
            <a:pPr marL="0" indent="0">
              <a:lnSpc>
                <a:spcPct val="90000"/>
              </a:lnSpc>
              <a:spcBef>
                <a:spcPts val="1800"/>
              </a:spcBef>
              <a:buNone/>
            </a:pPr>
            <a:r>
              <a:rPr lang="en-US" sz="1600" dirty="0">
                <a:solidFill>
                  <a:schemeClr val="tx1">
                    <a:lumMod val="85000"/>
                    <a:lumOff val="15000"/>
                  </a:schemeClr>
                </a:solidFill>
              </a:rPr>
              <a:t>Generally, this type of funding is for students in science graduate programs. Review your “Graduate Student Funding” page within your offer of admission for the value of this support. </a:t>
            </a:r>
          </a:p>
          <a:p>
            <a:pPr marL="0" indent="0">
              <a:lnSpc>
                <a:spcPct val="90000"/>
              </a:lnSpc>
              <a:spcBef>
                <a:spcPts val="1800"/>
              </a:spcBef>
              <a:buNone/>
            </a:pPr>
            <a:r>
              <a:rPr lang="en-US" sz="1600" dirty="0">
                <a:solidFill>
                  <a:schemeClr val="tx1">
                    <a:lumMod val="85000"/>
                    <a:lumOff val="15000"/>
                  </a:schemeClr>
                </a:solidFill>
              </a:rPr>
              <a:t>Payment distribution typically consists of smaller amounts in fall and winter, with final payout in spring term.  The distribution should be discussed with your Supervisor.</a:t>
            </a:r>
          </a:p>
          <a:p>
            <a:pPr marL="0" indent="0">
              <a:lnSpc>
                <a:spcPct val="90000"/>
              </a:lnSpc>
              <a:spcBef>
                <a:spcPts val="1800"/>
              </a:spcBef>
              <a:buNone/>
            </a:pPr>
            <a:r>
              <a:rPr lang="en-US" sz="1600" dirty="0">
                <a:solidFill>
                  <a:schemeClr val="tx1">
                    <a:lumMod val="85000"/>
                    <a:lumOff val="15000"/>
                  </a:schemeClr>
                </a:solidFill>
              </a:rPr>
              <a:t>Supervisor will email the Graduate Funding Form 1B to </a:t>
            </a:r>
            <a:r>
              <a:rPr lang="en-US" sz="1600" dirty="0">
                <a:solidFill>
                  <a:schemeClr val="tx1">
                    <a:lumMod val="85000"/>
                    <a:lumOff val="15000"/>
                  </a:schemeClr>
                </a:solidFill>
                <a:hlinkClick r:id="rId4">
                  <a:extLst>
                    <a:ext uri="{A12FA001-AC4F-418D-AE19-62706E023703}">
                      <ahyp:hlinkClr xmlns:ahyp="http://schemas.microsoft.com/office/drawing/2018/hyperlinkcolor" val="tx"/>
                    </a:ext>
                  </a:extLst>
                </a:hlinkClick>
              </a:rPr>
              <a:t>graduatefinance@trentu.ca</a:t>
            </a:r>
            <a:r>
              <a:rPr lang="en-US" sz="1600" dirty="0">
                <a:solidFill>
                  <a:schemeClr val="tx1">
                    <a:lumMod val="85000"/>
                    <a:lumOff val="15000"/>
                  </a:schemeClr>
                </a:solidFill>
              </a:rPr>
              <a:t> prior to September 10th,  January 10th, or May 10</a:t>
            </a:r>
            <a:r>
              <a:rPr lang="en-US" sz="1600" baseline="30000" dirty="0">
                <a:solidFill>
                  <a:schemeClr val="tx1">
                    <a:lumMod val="85000"/>
                    <a:lumOff val="15000"/>
                  </a:schemeClr>
                </a:solidFill>
              </a:rPr>
              <a:t>th</a:t>
            </a:r>
            <a:r>
              <a:rPr lang="en-US" sz="1600" dirty="0">
                <a:solidFill>
                  <a:schemeClr val="tx1">
                    <a:lumMod val="85000"/>
                    <a:lumOff val="15000"/>
                  </a:schemeClr>
                </a:solidFill>
              </a:rPr>
              <a:t>.</a:t>
            </a:r>
          </a:p>
          <a:p>
            <a:pPr marL="0" indent="0">
              <a:lnSpc>
                <a:spcPct val="90000"/>
              </a:lnSpc>
              <a:spcBef>
                <a:spcPts val="1800"/>
              </a:spcBef>
              <a:buNone/>
            </a:pPr>
            <a:r>
              <a:rPr lang="en-US" sz="1600" dirty="0">
                <a:solidFill>
                  <a:schemeClr val="tx1">
                    <a:lumMod val="85000"/>
                    <a:lumOff val="15000"/>
                  </a:schemeClr>
                </a:solidFill>
              </a:rPr>
              <a:t>The Finance Team receives and processes funding forms, sending a complete listing to the Office of Research &amp; Innovation, who review and approve Supervisor RFA support.</a:t>
            </a:r>
          </a:p>
          <a:p>
            <a:pPr marL="0" indent="0">
              <a:lnSpc>
                <a:spcPct val="90000"/>
              </a:lnSpc>
              <a:spcBef>
                <a:spcPts val="1800"/>
              </a:spcBef>
              <a:buNone/>
            </a:pPr>
            <a:r>
              <a:rPr lang="en-US" sz="1600" dirty="0">
                <a:solidFill>
                  <a:schemeClr val="tx1">
                    <a:lumMod val="85000"/>
                    <a:lumOff val="15000"/>
                  </a:schemeClr>
                </a:solidFill>
              </a:rPr>
              <a:t>The Finance Team is advised that the approval process has been completed and RFA funding is posted to a student’s account.</a:t>
            </a:r>
          </a:p>
          <a:p>
            <a:pPr marL="0">
              <a:lnSpc>
                <a:spcPct val="90000"/>
              </a:lnSpc>
              <a:spcBef>
                <a:spcPts val="1800"/>
              </a:spcBef>
            </a:pPr>
            <a:endParaRPr lang="en-US" sz="1600" b="1" i="1" dirty="0">
              <a:solidFill>
                <a:schemeClr val="tx1">
                  <a:lumMod val="85000"/>
                  <a:lumOff val="15000"/>
                </a:schemeClr>
              </a:solidFill>
            </a:endParaRPr>
          </a:p>
          <a:p>
            <a:pPr>
              <a:lnSpc>
                <a:spcPct val="90000"/>
              </a:lnSpc>
            </a:pPr>
            <a:endParaRPr lang="en-US" sz="1000" dirty="0">
              <a:solidFill>
                <a:schemeClr val="tx1">
                  <a:lumMod val="85000"/>
                  <a:lumOff val="15000"/>
                </a:schemeClr>
              </a:solidFill>
            </a:endParaRPr>
          </a:p>
        </p:txBody>
      </p:sp>
    </p:spTree>
    <p:extLst>
      <p:ext uri="{BB962C8B-B14F-4D97-AF65-F5344CB8AC3E}">
        <p14:creationId xmlns:p14="http://schemas.microsoft.com/office/powerpoint/2010/main" val="4269896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3462D7-27D2-94DC-1264-B79226686001}"/>
              </a:ext>
            </a:extLst>
          </p:cNvPr>
          <p:cNvSpPr>
            <a:spLocks noGrp="1"/>
          </p:cNvSpPr>
          <p:nvPr>
            <p:ph type="title"/>
          </p:nvPr>
        </p:nvSpPr>
        <p:spPr>
          <a:xfrm>
            <a:off x="2231136" y="467418"/>
            <a:ext cx="7729728" cy="1188720"/>
          </a:xfrm>
          <a:prstGeom prst="ellipse">
            <a:avLst/>
          </a:prstGeom>
          <a:solidFill>
            <a:schemeClr val="bg1"/>
          </a:solidFill>
        </p:spPr>
        <p:txBody>
          <a:bodyPr vert="horz" lIns="182880" tIns="182880" rIns="182880" bIns="182880" rtlCol="0" anchor="ctr">
            <a:normAutofit/>
          </a:bodyPr>
          <a:lstStyle/>
          <a:p>
            <a:r>
              <a:rPr lang="en-US" sz="2800">
                <a:solidFill>
                  <a:schemeClr val="tx1">
                    <a:lumMod val="85000"/>
                    <a:lumOff val="15000"/>
                  </a:schemeClr>
                </a:solidFill>
              </a:rPr>
              <a:t>External Scholarships </a:t>
            </a:r>
          </a:p>
        </p:txBody>
      </p:sp>
      <p:sp>
        <p:nvSpPr>
          <p:cNvPr id="13" name="Text Placeholder 12">
            <a:extLst>
              <a:ext uri="{FF2B5EF4-FFF2-40B4-BE49-F238E27FC236}">
                <a16:creationId xmlns:a16="http://schemas.microsoft.com/office/drawing/2014/main" id="{96C3713D-C8FF-8E7B-458C-CB927BAA99BD}"/>
              </a:ext>
            </a:extLst>
          </p:cNvPr>
          <p:cNvSpPr>
            <a:spLocks/>
          </p:cNvSpPr>
          <p:nvPr/>
        </p:nvSpPr>
        <p:spPr>
          <a:xfrm>
            <a:off x="1706244" y="2035614"/>
            <a:ext cx="8779512" cy="3500570"/>
          </a:xfrm>
          <a:prstGeom prst="rect">
            <a:avLst/>
          </a:prstGeom>
        </p:spPr>
        <p:txBody>
          <a:bodyPr vert="horz" lIns="91440" tIns="45720" rIns="91440" bIns="45720" rtlCol="0">
            <a:noAutofit/>
          </a:bodyPr>
          <a:lstStyle/>
          <a:p>
            <a:pPr defTabSz="914400">
              <a:lnSpc>
                <a:spcPct val="90000"/>
              </a:lnSpc>
              <a:spcBef>
                <a:spcPts val="1000"/>
              </a:spcBef>
              <a:buClr>
                <a:schemeClr val="accent2"/>
              </a:buClr>
            </a:pPr>
            <a:r>
              <a:rPr lang="en-US" sz="1600" b="1" u="sng" dirty="0">
                <a:solidFill>
                  <a:srgbClr val="404040"/>
                </a:solidFill>
              </a:rPr>
              <a:t>Primary External Scholarships at Trent: </a:t>
            </a:r>
          </a:p>
          <a:p>
            <a:pPr defTabSz="914400">
              <a:lnSpc>
                <a:spcPct val="90000"/>
              </a:lnSpc>
              <a:spcBef>
                <a:spcPts val="1000"/>
              </a:spcBef>
              <a:buClr>
                <a:schemeClr val="accent2"/>
              </a:buClr>
            </a:pPr>
            <a:endParaRPr lang="en-US" sz="800" b="1" u="sng" dirty="0">
              <a:solidFill>
                <a:srgbClr val="404040"/>
              </a:solidFill>
            </a:endParaRPr>
          </a:p>
          <a:p>
            <a:pPr marL="285750" indent="-228600" defTabSz="914400">
              <a:lnSpc>
                <a:spcPct val="90000"/>
              </a:lnSpc>
              <a:buClr>
                <a:schemeClr val="accent2"/>
              </a:buClr>
              <a:buFont typeface="Arial" panose="020B0604020202020204" pitchFamily="34" charset="0"/>
              <a:buChar char="•"/>
            </a:pPr>
            <a:r>
              <a:rPr lang="en-US" sz="1600" dirty="0">
                <a:solidFill>
                  <a:srgbClr val="404040"/>
                </a:solidFill>
              </a:rPr>
              <a:t>Tri-Council’s Canada Graduate Research Scholarship – Doctoral Program </a:t>
            </a:r>
          </a:p>
          <a:p>
            <a:pPr marL="285750" indent="-228600" defTabSz="914400">
              <a:lnSpc>
                <a:spcPct val="90000"/>
              </a:lnSpc>
              <a:buClr>
                <a:schemeClr val="accent2"/>
              </a:buClr>
              <a:buFont typeface="Arial" panose="020B0604020202020204" pitchFamily="34" charset="0"/>
              <a:buChar char="•"/>
            </a:pPr>
            <a:r>
              <a:rPr lang="en-US" sz="1600" dirty="0">
                <a:solidFill>
                  <a:srgbClr val="404040"/>
                </a:solidFill>
              </a:rPr>
              <a:t>Tri-Council Canada Graduate Research Scholarship – Master’s Program</a:t>
            </a:r>
          </a:p>
          <a:p>
            <a:pPr marL="285750" indent="-228600" defTabSz="914400">
              <a:lnSpc>
                <a:spcPct val="90000"/>
              </a:lnSpc>
              <a:buClr>
                <a:schemeClr val="accent2"/>
              </a:buClr>
              <a:buFont typeface="Arial" panose="020B0604020202020204" pitchFamily="34" charset="0"/>
              <a:buChar char="•"/>
            </a:pPr>
            <a:r>
              <a:rPr lang="en-US" sz="1600" dirty="0">
                <a:solidFill>
                  <a:srgbClr val="404040"/>
                </a:solidFill>
              </a:rPr>
              <a:t>Ontario Graduate Scholarship &amp; Queen Elizabeth II Ontario Graduate Scholarship in Science &amp; Technology</a:t>
            </a:r>
          </a:p>
          <a:p>
            <a:pPr defTabSz="914400">
              <a:lnSpc>
                <a:spcPct val="90000"/>
              </a:lnSpc>
              <a:spcBef>
                <a:spcPts val="1000"/>
              </a:spcBef>
              <a:buClr>
                <a:schemeClr val="accent2"/>
              </a:buClr>
            </a:pPr>
            <a:br>
              <a:rPr kumimoji="0" lang="en-US" sz="1600" b="0" i="0" u="none" strike="noStrike" cap="none" spc="0" normalizeH="0" baseline="0" noProof="0" dirty="0">
                <a:ln>
                  <a:noFill/>
                </a:ln>
                <a:solidFill>
                  <a:srgbClr val="404040"/>
                </a:solidFill>
                <a:effectLst/>
                <a:uLnTx/>
                <a:uFillTx/>
              </a:rPr>
            </a:br>
            <a:r>
              <a:rPr kumimoji="0" lang="en-US" sz="1600" b="0" i="0" u="none" strike="noStrike" cap="none" spc="0" normalizeH="0" baseline="0" noProof="0" dirty="0">
                <a:ln>
                  <a:noFill/>
                </a:ln>
                <a:solidFill>
                  <a:srgbClr val="404040"/>
                </a:solidFill>
                <a:effectLst/>
                <a:uLnTx/>
                <a:uFillTx/>
              </a:rPr>
              <a:t>These funds are posted to student accounts by the end of the third week of the first month of each academic term. </a:t>
            </a:r>
            <a:br>
              <a:rPr kumimoji="0" lang="en-US" sz="1600" b="0" i="0" u="none" strike="noStrike" cap="none" spc="0" normalizeH="0" baseline="0" noProof="0" dirty="0">
                <a:ln>
                  <a:noFill/>
                </a:ln>
                <a:solidFill>
                  <a:srgbClr val="404040"/>
                </a:solidFill>
                <a:effectLst/>
                <a:uLnTx/>
                <a:uFillTx/>
              </a:rPr>
            </a:br>
            <a:br>
              <a:rPr kumimoji="0" lang="en-US" sz="1600" b="0" i="0" u="none" strike="noStrike" cap="none" spc="0" normalizeH="0" baseline="0" noProof="0" dirty="0">
                <a:ln>
                  <a:noFill/>
                </a:ln>
                <a:solidFill>
                  <a:srgbClr val="404040"/>
                </a:solidFill>
                <a:effectLst/>
                <a:uLnTx/>
                <a:uFillTx/>
              </a:rPr>
            </a:br>
            <a:r>
              <a:rPr kumimoji="0" lang="en-US" sz="1600" b="0" i="0" u="none" strike="noStrike" cap="none" spc="0" normalizeH="0" baseline="0" noProof="0" dirty="0">
                <a:ln>
                  <a:noFill/>
                </a:ln>
                <a:solidFill>
                  <a:srgbClr val="404040"/>
                </a:solidFill>
                <a:effectLst/>
                <a:uLnTx/>
                <a:uFillTx/>
              </a:rPr>
              <a:t>Students submit a credit refund request form for the funds to be moved to a student's personal bank account. </a:t>
            </a:r>
            <a:endParaRPr lang="en-US" sz="1600" dirty="0">
              <a:solidFill>
                <a:srgbClr val="404040"/>
              </a:solidFill>
            </a:endParaRPr>
          </a:p>
        </p:txBody>
      </p:sp>
    </p:spTree>
    <p:extLst>
      <p:ext uri="{BB962C8B-B14F-4D97-AF65-F5344CB8AC3E}">
        <p14:creationId xmlns:p14="http://schemas.microsoft.com/office/powerpoint/2010/main" val="4130254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11B42-ACF7-3B38-65F1-E07BE389B141}"/>
              </a:ext>
            </a:extLst>
          </p:cNvPr>
          <p:cNvSpPr>
            <a:spLocks noGrp="1"/>
          </p:cNvSpPr>
          <p:nvPr>
            <p:ph type="title"/>
          </p:nvPr>
        </p:nvSpPr>
        <p:spPr>
          <a:xfrm>
            <a:off x="804672" y="476359"/>
            <a:ext cx="5925310" cy="1174991"/>
          </a:xfrm>
        </p:spPr>
        <p:txBody>
          <a:bodyPr>
            <a:normAutofit/>
          </a:bodyPr>
          <a:lstStyle/>
          <a:p>
            <a:r>
              <a:rPr lang="en-US" sz="2400" dirty="0"/>
              <a:t>Bursary Support for Financial Need </a:t>
            </a:r>
          </a:p>
        </p:txBody>
      </p:sp>
      <p:sp>
        <p:nvSpPr>
          <p:cNvPr id="3" name="Content Placeholder 2">
            <a:extLst>
              <a:ext uri="{FF2B5EF4-FFF2-40B4-BE49-F238E27FC236}">
                <a16:creationId xmlns:a16="http://schemas.microsoft.com/office/drawing/2014/main" id="{6562D59E-4C41-7F10-E854-5D9AB1B22A88}"/>
              </a:ext>
            </a:extLst>
          </p:cNvPr>
          <p:cNvSpPr>
            <a:spLocks noGrp="1"/>
          </p:cNvSpPr>
          <p:nvPr>
            <p:ph idx="1"/>
          </p:nvPr>
        </p:nvSpPr>
        <p:spPr>
          <a:xfrm>
            <a:off x="804672" y="2034746"/>
            <a:ext cx="5925310" cy="4221199"/>
          </a:xfrm>
        </p:spPr>
        <p:txBody>
          <a:bodyPr>
            <a:normAutofit/>
          </a:bodyPr>
          <a:lstStyle/>
          <a:p>
            <a:pPr marL="0" marR="0" indent="0" fontAlgn="base">
              <a:lnSpc>
                <a:spcPct val="90000"/>
              </a:lnSpc>
              <a:spcBef>
                <a:spcPts val="0"/>
              </a:spcBef>
              <a:spcAft>
                <a:spcPts val="0"/>
              </a:spcAft>
              <a:buNone/>
            </a:pPr>
            <a:r>
              <a:rPr lang="en-US" sz="1700" dirty="0">
                <a:effectLst/>
                <a:ea typeface="Aptos" panose="020B0004020202020204" pitchFamily="34" charset="0"/>
              </a:rPr>
              <a:t>The general </a:t>
            </a:r>
            <a:r>
              <a:rPr lang="en-US" sz="1700" dirty="0">
                <a:effectLst/>
                <a:ea typeface="Aptos" panose="020B0004020202020204" pitchFamily="34" charset="0"/>
                <a:hlinkClick r:id="rId2">
                  <a:extLst>
                    <a:ext uri="{A12FA001-AC4F-418D-AE19-62706E023703}">
                      <ahyp:hlinkClr xmlns:ahyp="http://schemas.microsoft.com/office/drawing/2018/hyperlinkcolor" val="tx"/>
                    </a:ext>
                  </a:extLst>
                </a:hlinkClick>
              </a:rPr>
              <a:t>bursary program </a:t>
            </a:r>
            <a:r>
              <a:rPr lang="en-US" sz="1700" dirty="0">
                <a:effectLst/>
                <a:ea typeface="Aptos" panose="020B0004020202020204" pitchFamily="34" charset="0"/>
              </a:rPr>
              <a:t>for graduate students at Trent University is administered by the Financial Aid for domestic and international graduate students. Many students need some form of financial assistance to achieve their academic goals. </a:t>
            </a:r>
          </a:p>
          <a:p>
            <a:pPr marL="0" marR="0" indent="0" fontAlgn="base">
              <a:lnSpc>
                <a:spcPct val="90000"/>
              </a:lnSpc>
              <a:spcBef>
                <a:spcPts val="0"/>
              </a:spcBef>
              <a:spcAft>
                <a:spcPts val="0"/>
              </a:spcAft>
              <a:buNone/>
            </a:pPr>
            <a:endParaRPr lang="en-US" sz="1700" dirty="0">
              <a:ea typeface="Aptos" panose="020B0004020202020204" pitchFamily="34" charset="0"/>
            </a:endParaRPr>
          </a:p>
          <a:p>
            <a:pPr marL="0" marR="0" indent="0" fontAlgn="base">
              <a:lnSpc>
                <a:spcPct val="90000"/>
              </a:lnSpc>
              <a:spcBef>
                <a:spcPts val="0"/>
              </a:spcBef>
              <a:spcAft>
                <a:spcPts val="0"/>
              </a:spcAft>
              <a:buNone/>
            </a:pPr>
            <a:r>
              <a:rPr lang="en-US" sz="1700" dirty="0">
                <a:effectLst/>
                <a:ea typeface="Aptos" panose="020B0004020202020204" pitchFamily="34" charset="0"/>
              </a:rPr>
              <a:t>The application is available, at the beginning of each term:</a:t>
            </a:r>
            <a:br>
              <a:rPr lang="en-US" sz="1700" dirty="0">
                <a:effectLst/>
                <a:ea typeface="Aptos" panose="020B0004020202020204" pitchFamily="34" charset="0"/>
              </a:rPr>
            </a:br>
            <a:br>
              <a:rPr lang="en-US" sz="1700" dirty="0">
                <a:effectLst/>
                <a:ea typeface="Aptos" panose="020B0004020202020204" pitchFamily="34" charset="0"/>
              </a:rPr>
            </a:br>
            <a:r>
              <a:rPr lang="en-US" sz="1700" dirty="0">
                <a:effectLst/>
                <a:ea typeface="Aptos" panose="020B0004020202020204" pitchFamily="34" charset="0"/>
              </a:rPr>
              <a:t>myTrent &gt; Finance &gt; Financial Aid</a:t>
            </a:r>
          </a:p>
          <a:p>
            <a:pPr marL="0" marR="0" indent="0" fontAlgn="base">
              <a:lnSpc>
                <a:spcPct val="90000"/>
              </a:lnSpc>
              <a:spcBef>
                <a:spcPts val="0"/>
              </a:spcBef>
              <a:spcAft>
                <a:spcPts val="0"/>
              </a:spcAft>
              <a:buNone/>
            </a:pPr>
            <a:endParaRPr lang="en-US" sz="1700" dirty="0">
              <a:effectLst/>
              <a:ea typeface="Aptos" panose="020B0004020202020204" pitchFamily="34" charset="0"/>
            </a:endParaRPr>
          </a:p>
          <a:p>
            <a:pPr marL="0" marR="0" indent="0" fontAlgn="base">
              <a:lnSpc>
                <a:spcPct val="90000"/>
              </a:lnSpc>
              <a:spcBef>
                <a:spcPts val="0"/>
              </a:spcBef>
              <a:spcAft>
                <a:spcPts val="0"/>
              </a:spcAft>
              <a:buNone/>
            </a:pPr>
            <a:r>
              <a:rPr lang="en-US" sz="1700" u="sng" dirty="0">
                <a:effectLst/>
                <a:ea typeface="Aptos" panose="020B0004020202020204" pitchFamily="34" charset="0"/>
              </a:rPr>
              <a:t>Online Application Deadlines</a:t>
            </a:r>
          </a:p>
          <a:p>
            <a:pPr marL="0" marR="0" indent="0" fontAlgn="base">
              <a:lnSpc>
                <a:spcPct val="90000"/>
              </a:lnSpc>
              <a:spcBef>
                <a:spcPts val="0"/>
              </a:spcBef>
              <a:spcAft>
                <a:spcPts val="0"/>
              </a:spcAft>
              <a:buNone/>
            </a:pPr>
            <a:endParaRPr lang="en-US" sz="1700" u="sng" dirty="0">
              <a:effectLst/>
              <a:ea typeface="Aptos" panose="020B0004020202020204" pitchFamily="34" charset="0"/>
            </a:endParaRPr>
          </a:p>
          <a:p>
            <a:pPr marL="0" marR="0" indent="0" fontAlgn="base">
              <a:lnSpc>
                <a:spcPct val="90000"/>
              </a:lnSpc>
              <a:spcBef>
                <a:spcPts val="0"/>
              </a:spcBef>
              <a:spcAft>
                <a:spcPts val="600"/>
              </a:spcAft>
              <a:buNone/>
            </a:pPr>
            <a:r>
              <a:rPr lang="en-US" sz="1700" dirty="0">
                <a:effectLst/>
                <a:ea typeface="Aptos" panose="020B0004020202020204" pitchFamily="34" charset="0"/>
              </a:rPr>
              <a:t>Fall Deadline: 	September 30, 2025</a:t>
            </a:r>
          </a:p>
          <a:p>
            <a:pPr marL="0" marR="0" indent="0" fontAlgn="base">
              <a:lnSpc>
                <a:spcPct val="90000"/>
              </a:lnSpc>
              <a:spcBef>
                <a:spcPts val="0"/>
              </a:spcBef>
              <a:spcAft>
                <a:spcPts val="600"/>
              </a:spcAft>
              <a:buNone/>
            </a:pPr>
            <a:r>
              <a:rPr lang="en-US" sz="1700" dirty="0">
                <a:effectLst/>
                <a:ea typeface="Aptos" panose="020B0004020202020204" pitchFamily="34" charset="0"/>
              </a:rPr>
              <a:t>Winter Deadline: 	January 31, 2026</a:t>
            </a:r>
          </a:p>
          <a:p>
            <a:pPr marL="0" marR="0" indent="0" fontAlgn="base">
              <a:lnSpc>
                <a:spcPct val="90000"/>
              </a:lnSpc>
              <a:spcBef>
                <a:spcPts val="0"/>
              </a:spcBef>
              <a:spcAft>
                <a:spcPts val="600"/>
              </a:spcAft>
              <a:buNone/>
            </a:pPr>
            <a:r>
              <a:rPr lang="en-US" sz="1700" dirty="0">
                <a:effectLst/>
                <a:ea typeface="Aptos" panose="020B0004020202020204" pitchFamily="34" charset="0"/>
              </a:rPr>
              <a:t>Spring Deadline: 	May 24, 2026</a:t>
            </a:r>
          </a:p>
        </p:txBody>
      </p:sp>
      <p:pic>
        <p:nvPicPr>
          <p:cNvPr id="4" name="Picture 3">
            <a:extLst>
              <a:ext uri="{FF2B5EF4-FFF2-40B4-BE49-F238E27FC236}">
                <a16:creationId xmlns:a16="http://schemas.microsoft.com/office/drawing/2014/main" id="{78383C9D-E924-2AF8-7EA2-013080EBCDC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534654" y="10"/>
            <a:ext cx="4657345" cy="6857990"/>
          </a:xfrm>
          <a:prstGeom prst="rect">
            <a:avLst/>
          </a:prstGeom>
        </p:spPr>
      </p:pic>
    </p:spTree>
    <p:extLst>
      <p:ext uri="{BB962C8B-B14F-4D97-AF65-F5344CB8AC3E}">
        <p14:creationId xmlns:p14="http://schemas.microsoft.com/office/powerpoint/2010/main" val="1482444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FA43-637B-EF8D-3849-CFD9352B9105}"/>
              </a:ext>
            </a:extLst>
          </p:cNvPr>
          <p:cNvSpPr>
            <a:spLocks noGrp="1"/>
          </p:cNvSpPr>
          <p:nvPr>
            <p:ph type="title"/>
          </p:nvPr>
        </p:nvSpPr>
        <p:spPr>
          <a:xfrm>
            <a:off x="6253655" y="962055"/>
            <a:ext cx="5683572" cy="1102869"/>
          </a:xfrm>
        </p:spPr>
        <p:txBody>
          <a:bodyPr vert="horz" lIns="182880" tIns="182880" rIns="182880" bIns="182880" rtlCol="0" anchor="ctr">
            <a:normAutofit/>
          </a:bodyPr>
          <a:lstStyle/>
          <a:p>
            <a:r>
              <a:rPr lang="en-US" sz="2400" dirty="0"/>
              <a:t>Refund Information</a:t>
            </a:r>
          </a:p>
        </p:txBody>
      </p:sp>
      <p:sp>
        <p:nvSpPr>
          <p:cNvPr id="7" name="Content Placeholder 6">
            <a:extLst>
              <a:ext uri="{FF2B5EF4-FFF2-40B4-BE49-F238E27FC236}">
                <a16:creationId xmlns:a16="http://schemas.microsoft.com/office/drawing/2014/main" id="{2154EB2D-151D-8CAF-A2D2-A88039128C9E}"/>
              </a:ext>
            </a:extLst>
          </p:cNvPr>
          <p:cNvSpPr>
            <a:spLocks noGrp="1"/>
          </p:cNvSpPr>
          <p:nvPr>
            <p:ph type="body" sz="half" idx="2"/>
          </p:nvPr>
        </p:nvSpPr>
        <p:spPr>
          <a:xfrm>
            <a:off x="6096000" y="2291025"/>
            <a:ext cx="5925310" cy="3604920"/>
          </a:xfrm>
        </p:spPr>
        <p:txBody>
          <a:bodyPr vert="horz" lIns="91440" tIns="45720" rIns="91440" bIns="45720" rtlCol="0">
            <a:normAutofit/>
          </a:bodyPr>
          <a:lstStyle/>
          <a:p>
            <a:pPr algn="l"/>
            <a:r>
              <a:rPr lang="en-US" sz="1800" dirty="0">
                <a:solidFill>
                  <a:schemeClr val="tx1">
                    <a:lumMod val="85000"/>
                    <a:lumOff val="15000"/>
                  </a:schemeClr>
                </a:solidFill>
              </a:rPr>
              <a:t>A credit balance occurs when you have more funds in your account than what has been billed or charged to your account. </a:t>
            </a:r>
          </a:p>
          <a:p>
            <a:pPr algn="l"/>
            <a:r>
              <a:rPr lang="en-US" sz="1800" dirty="0">
                <a:solidFill>
                  <a:schemeClr val="tx1">
                    <a:lumMod val="85000"/>
                    <a:lumOff val="15000"/>
                  </a:schemeClr>
                </a:solidFill>
              </a:rPr>
              <a:t>It is important to review your student account regularly.  You can find your account statement online in the myTrent portal: </a:t>
            </a:r>
          </a:p>
          <a:p>
            <a:pPr algn="l"/>
            <a:r>
              <a:rPr lang="en-US" sz="1800" dirty="0">
                <a:solidFill>
                  <a:schemeClr val="tx1">
                    <a:lumMod val="85000"/>
                    <a:lumOff val="15000"/>
                  </a:schemeClr>
                </a:solidFill>
              </a:rPr>
              <a:t>myTrent &gt; Finances &gt; My Account &gt; Account Statement</a:t>
            </a:r>
            <a:br>
              <a:rPr lang="en-US" sz="1800" dirty="0">
                <a:solidFill>
                  <a:schemeClr val="tx1">
                    <a:lumMod val="85000"/>
                    <a:lumOff val="15000"/>
                  </a:schemeClr>
                </a:solidFill>
              </a:rPr>
            </a:br>
            <a:br>
              <a:rPr lang="en-US" sz="1800" dirty="0">
                <a:solidFill>
                  <a:schemeClr val="tx1">
                    <a:lumMod val="85000"/>
                    <a:lumOff val="15000"/>
                  </a:schemeClr>
                </a:solidFill>
              </a:rPr>
            </a:br>
            <a:r>
              <a:rPr lang="en-US" sz="1800" dirty="0">
                <a:solidFill>
                  <a:schemeClr val="tx1">
                    <a:lumMod val="85000"/>
                    <a:lumOff val="15000"/>
                  </a:schemeClr>
                </a:solidFill>
              </a:rPr>
              <a:t>There are various scenarios that creates a credit balance in your student account. It is important to understand how the credit balance is created to determine which area within the university is responsible to process your credit refund. </a:t>
            </a:r>
          </a:p>
        </p:txBody>
      </p:sp>
      <p:pic>
        <p:nvPicPr>
          <p:cNvPr id="5" name="Picture 4">
            <a:extLst>
              <a:ext uri="{FF2B5EF4-FFF2-40B4-BE49-F238E27FC236}">
                <a16:creationId xmlns:a16="http://schemas.microsoft.com/office/drawing/2014/main" id="{CA345D57-EB8D-6219-4CAB-10BE07442F1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55349" y="805802"/>
            <a:ext cx="3965367" cy="5246395"/>
          </a:xfrm>
          <a:prstGeom prst="rect">
            <a:avLst/>
          </a:prstGeom>
          <a:ln w="28575">
            <a:solidFill>
              <a:schemeClr val="tx1"/>
            </a:solidFill>
          </a:ln>
        </p:spPr>
      </p:pic>
    </p:spTree>
    <p:extLst>
      <p:ext uri="{BB962C8B-B14F-4D97-AF65-F5344CB8AC3E}">
        <p14:creationId xmlns:p14="http://schemas.microsoft.com/office/powerpoint/2010/main" val="839631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348845-3852-D4E6-EF42-8024EAC0ED4C}"/>
              </a:ext>
            </a:extLst>
          </p:cNvPr>
          <p:cNvSpPr>
            <a:spLocks noGrp="1"/>
          </p:cNvSpPr>
          <p:nvPr>
            <p:ph type="title"/>
          </p:nvPr>
        </p:nvSpPr>
        <p:spPr>
          <a:xfrm>
            <a:off x="4532700" y="964692"/>
            <a:ext cx="6968420" cy="1188720"/>
          </a:xfrm>
        </p:spPr>
        <p:txBody>
          <a:bodyPr vert="horz" lIns="182880" tIns="182880" rIns="182880" bIns="182880" rtlCol="0" anchor="ctr">
            <a:normAutofit/>
          </a:bodyPr>
          <a:lstStyle/>
          <a:p>
            <a:r>
              <a:rPr lang="en-US" dirty="0"/>
              <a:t>Student Refunds: Bursaries &amp; Financial Aid</a:t>
            </a:r>
          </a:p>
        </p:txBody>
      </p:sp>
      <p:pic>
        <p:nvPicPr>
          <p:cNvPr id="15" name="Picture 14">
            <a:extLst>
              <a:ext uri="{FF2B5EF4-FFF2-40B4-BE49-F238E27FC236}">
                <a16:creationId xmlns:a16="http://schemas.microsoft.com/office/drawing/2014/main" id="{87AA8FC3-2BF7-BE94-DEDA-07C1AA2B22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62225" y="964692"/>
            <a:ext cx="2303442" cy="2303442"/>
          </a:xfrm>
          <a:prstGeom prst="rect">
            <a:avLst/>
          </a:prstGeom>
          <a:ln w="31750" cap="sq">
            <a:solidFill>
              <a:srgbClr val="FFFFFF"/>
            </a:solidFill>
            <a:miter lim="800000"/>
          </a:ln>
        </p:spPr>
      </p:pic>
      <p:pic>
        <p:nvPicPr>
          <p:cNvPr id="3" name="Picture 2">
            <a:extLst>
              <a:ext uri="{FF2B5EF4-FFF2-40B4-BE49-F238E27FC236}">
                <a16:creationId xmlns:a16="http://schemas.microsoft.com/office/drawing/2014/main" id="{14C62A4F-CF30-FB45-3BEF-2E896D5CBB3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5192" y="3589868"/>
            <a:ext cx="3437508" cy="2294537"/>
          </a:xfrm>
          <a:prstGeom prst="rect">
            <a:avLst/>
          </a:prstGeom>
          <a:ln w="31750" cap="sq">
            <a:solidFill>
              <a:srgbClr val="FFFFFF"/>
            </a:solidFill>
            <a:miter lim="800000"/>
          </a:ln>
        </p:spPr>
      </p:pic>
      <p:sp>
        <p:nvSpPr>
          <p:cNvPr id="5" name="Content Placeholder 4">
            <a:extLst>
              <a:ext uri="{FF2B5EF4-FFF2-40B4-BE49-F238E27FC236}">
                <a16:creationId xmlns:a16="http://schemas.microsoft.com/office/drawing/2014/main" id="{455C78E4-7770-FF0D-6CC8-72243F7156EF}"/>
              </a:ext>
            </a:extLst>
          </p:cNvPr>
          <p:cNvSpPr>
            <a:spLocks/>
          </p:cNvSpPr>
          <p:nvPr/>
        </p:nvSpPr>
        <p:spPr>
          <a:xfrm>
            <a:off x="5089646" y="2475145"/>
            <a:ext cx="6142233" cy="3409259"/>
          </a:xfrm>
          <a:prstGeom prst="rect">
            <a:avLst/>
          </a:prstGeom>
        </p:spPr>
        <p:txBody>
          <a:bodyPr vert="horz" lIns="91440" tIns="45720" rIns="91440" bIns="45720" rtlCol="0">
            <a:normAutofit/>
          </a:bodyPr>
          <a:lstStyle/>
          <a:p>
            <a:pPr marR="0" lvl="0" defTabSz="914400" fontAlgn="auto">
              <a:lnSpc>
                <a:spcPct val="90000"/>
              </a:lnSpc>
              <a:spcBef>
                <a:spcPts val="1000"/>
              </a:spcBef>
              <a:spcAft>
                <a:spcPts val="600"/>
              </a:spcAft>
              <a:buClr>
                <a:schemeClr val="accent2"/>
              </a:buClr>
              <a:buSzTx/>
              <a:tabLst/>
              <a:defRPr/>
            </a:pPr>
            <a:r>
              <a:rPr kumimoji="0" lang="en-US" sz="1500" b="1" i="0" u="none" strike="noStrike" cap="none" spc="0" normalizeH="0" baseline="0" noProof="0" dirty="0">
                <a:ln>
                  <a:noFill/>
                </a:ln>
                <a:solidFill>
                  <a:schemeClr val="tx1">
                    <a:lumMod val="85000"/>
                    <a:lumOff val="15000"/>
                  </a:schemeClr>
                </a:solidFill>
                <a:effectLst/>
                <a:uLnTx/>
                <a:uFillTx/>
              </a:rPr>
              <a:t>Defined:  </a:t>
            </a:r>
            <a:r>
              <a:rPr kumimoji="0" lang="en-US" sz="1500" b="0" i="0" u="none" strike="noStrike" cap="none" spc="0" normalizeH="0" baseline="0" noProof="0" dirty="0">
                <a:ln>
                  <a:noFill/>
                </a:ln>
                <a:solidFill>
                  <a:schemeClr val="tx1">
                    <a:lumMod val="85000"/>
                    <a:lumOff val="15000"/>
                  </a:schemeClr>
                </a:solidFill>
                <a:effectLst/>
                <a:uLnTx/>
                <a:uFillTx/>
              </a:rPr>
              <a:t>Students eligible for this type of refund have received provincial government financial aid and or have received a graduate domestic or international bursary. </a:t>
            </a:r>
            <a:br>
              <a:rPr kumimoji="0" lang="en-US" sz="1500" b="0" i="0" u="none" strike="noStrike" cap="none" spc="0" normalizeH="0" baseline="0" noProof="0" dirty="0">
                <a:ln>
                  <a:noFill/>
                </a:ln>
                <a:solidFill>
                  <a:schemeClr val="tx1">
                    <a:lumMod val="85000"/>
                    <a:lumOff val="15000"/>
                  </a:schemeClr>
                </a:solidFill>
                <a:effectLst/>
                <a:uLnTx/>
                <a:uFillTx/>
              </a:rPr>
            </a:br>
            <a:endParaRPr kumimoji="0" lang="en-US" sz="1500" b="0" i="0" u="none" strike="noStrike" cap="none" spc="0" normalizeH="0" baseline="0" noProof="0" dirty="0">
              <a:ln>
                <a:noFill/>
              </a:ln>
              <a:solidFill>
                <a:schemeClr val="tx1">
                  <a:lumMod val="85000"/>
                  <a:lumOff val="15000"/>
                </a:schemeClr>
              </a:solidFill>
              <a:effectLst/>
              <a:uLnTx/>
              <a:uFillTx/>
            </a:endParaRPr>
          </a:p>
          <a:p>
            <a:pPr marR="0" lvl="0" defTabSz="914400" fontAlgn="auto">
              <a:lnSpc>
                <a:spcPct val="90000"/>
              </a:lnSpc>
              <a:spcBef>
                <a:spcPts val="1000"/>
              </a:spcBef>
              <a:spcAft>
                <a:spcPts val="600"/>
              </a:spcAft>
              <a:buClr>
                <a:schemeClr val="accent2"/>
              </a:buClr>
              <a:buSzTx/>
              <a:tabLst/>
              <a:defRPr/>
            </a:pPr>
            <a:r>
              <a:rPr kumimoji="0" lang="en-US" sz="1500" b="0" i="0" u="none" strike="noStrike" cap="none" spc="0" normalizeH="0" baseline="0" noProof="0" dirty="0">
                <a:ln>
                  <a:noFill/>
                </a:ln>
                <a:solidFill>
                  <a:schemeClr val="tx1">
                    <a:lumMod val="85000"/>
                    <a:lumOff val="15000"/>
                  </a:schemeClr>
                </a:solidFill>
                <a:effectLst/>
                <a:uLnTx/>
                <a:uFillTx/>
              </a:rPr>
              <a:t>These types of requests are processed by the Financial Aid Office. </a:t>
            </a:r>
            <a:br>
              <a:rPr kumimoji="0" lang="en-US" sz="1500" b="0" i="0" u="none" strike="noStrike" cap="none" spc="0" normalizeH="0" baseline="0" noProof="0" dirty="0">
                <a:ln>
                  <a:noFill/>
                </a:ln>
                <a:solidFill>
                  <a:schemeClr val="tx1">
                    <a:lumMod val="85000"/>
                    <a:lumOff val="15000"/>
                  </a:schemeClr>
                </a:solidFill>
                <a:effectLst/>
                <a:uLnTx/>
                <a:uFillTx/>
              </a:rPr>
            </a:br>
            <a:endParaRPr kumimoji="0" lang="en-US" sz="1500" b="0" i="0" u="none" strike="noStrike" cap="none" spc="0" normalizeH="0" baseline="0" noProof="0" dirty="0">
              <a:ln>
                <a:noFill/>
              </a:ln>
              <a:solidFill>
                <a:schemeClr val="tx1">
                  <a:lumMod val="85000"/>
                  <a:lumOff val="15000"/>
                </a:schemeClr>
              </a:solidFill>
              <a:effectLst/>
              <a:uLnTx/>
              <a:uFillTx/>
            </a:endParaRPr>
          </a:p>
          <a:p>
            <a:pPr marR="0" lvl="0" defTabSz="914400" fontAlgn="auto">
              <a:lnSpc>
                <a:spcPct val="90000"/>
              </a:lnSpc>
              <a:spcBef>
                <a:spcPts val="1000"/>
              </a:spcBef>
              <a:spcAft>
                <a:spcPts val="600"/>
              </a:spcAft>
              <a:buClr>
                <a:schemeClr val="accent2"/>
              </a:buClr>
              <a:buSzTx/>
              <a:tabLst/>
              <a:defRPr/>
            </a:pPr>
            <a:r>
              <a:rPr kumimoji="0" lang="en-US" sz="1500" b="0" i="0" u="none" strike="noStrike" cap="none" spc="0" normalizeH="0" baseline="0" noProof="0" dirty="0">
                <a:ln>
                  <a:noFill/>
                </a:ln>
                <a:solidFill>
                  <a:schemeClr val="tx1">
                    <a:lumMod val="85000"/>
                    <a:lumOff val="15000"/>
                  </a:schemeClr>
                </a:solidFill>
                <a:effectLst/>
                <a:uLnTx/>
                <a:uFillTx/>
              </a:rPr>
              <a:t>The refund request form is found on the </a:t>
            </a:r>
            <a:r>
              <a:rPr kumimoji="0" lang="en-US" sz="1500" b="0" i="0" u="none" strike="noStrike" cap="none" spc="0" normalizeH="0" baseline="0" noProof="0" dirty="0" err="1">
                <a:ln>
                  <a:noFill/>
                </a:ln>
                <a:solidFill>
                  <a:schemeClr val="tx1">
                    <a:lumMod val="85000"/>
                    <a:lumOff val="15000"/>
                  </a:schemeClr>
                </a:solidFill>
                <a:effectLst/>
                <a:uLnTx/>
                <a:uFillTx/>
              </a:rPr>
              <a:t>myTrent</a:t>
            </a:r>
            <a:r>
              <a:rPr kumimoji="0" lang="en-US" sz="1500" b="0" i="0" u="none" strike="noStrike" cap="none" spc="0" normalizeH="0" baseline="0" noProof="0" dirty="0">
                <a:ln>
                  <a:noFill/>
                </a:ln>
                <a:solidFill>
                  <a:schemeClr val="tx1">
                    <a:lumMod val="85000"/>
                    <a:lumOff val="15000"/>
                  </a:schemeClr>
                </a:solidFill>
                <a:effectLst/>
                <a:uLnTx/>
                <a:uFillTx/>
              </a:rPr>
              <a:t> portal: </a:t>
            </a:r>
            <a:br>
              <a:rPr kumimoji="0" lang="en-US" sz="1500" b="0" i="0" u="none" strike="noStrike" cap="none" spc="0" normalizeH="0" baseline="0" noProof="0" dirty="0">
                <a:ln>
                  <a:noFill/>
                </a:ln>
                <a:solidFill>
                  <a:schemeClr val="tx1">
                    <a:lumMod val="85000"/>
                    <a:lumOff val="15000"/>
                  </a:schemeClr>
                </a:solidFill>
                <a:effectLst/>
                <a:uLnTx/>
                <a:uFillTx/>
              </a:rPr>
            </a:br>
            <a:r>
              <a:rPr kumimoji="0" lang="en-US" sz="1500" b="0" i="0" u="none" strike="noStrike" cap="none" spc="0" normalizeH="0" baseline="0" noProof="0" dirty="0" err="1">
                <a:ln>
                  <a:noFill/>
                </a:ln>
                <a:solidFill>
                  <a:schemeClr val="tx1">
                    <a:lumMod val="85000"/>
                    <a:lumOff val="15000"/>
                  </a:schemeClr>
                </a:solidFill>
                <a:effectLst/>
                <a:uLnTx/>
                <a:uFillTx/>
              </a:rPr>
              <a:t>myTrent</a:t>
            </a:r>
            <a:r>
              <a:rPr kumimoji="0" lang="en-US" sz="1500" b="0" i="0" u="none" strike="noStrike" cap="none" spc="0" normalizeH="0" baseline="0" noProof="0" dirty="0">
                <a:ln>
                  <a:noFill/>
                </a:ln>
                <a:solidFill>
                  <a:schemeClr val="tx1">
                    <a:lumMod val="85000"/>
                    <a:lumOff val="15000"/>
                  </a:schemeClr>
                </a:solidFill>
                <a:effectLst/>
                <a:uLnTx/>
                <a:uFillTx/>
              </a:rPr>
              <a:t> &gt; Finances &gt; Financial Aid &gt; Financial Aid Refund Request</a:t>
            </a:r>
            <a:br>
              <a:rPr kumimoji="0" lang="en-US" sz="1500" b="0" i="0" u="none" strike="noStrike" cap="none" spc="0" normalizeH="0" baseline="0" noProof="0" dirty="0">
                <a:ln>
                  <a:noFill/>
                </a:ln>
                <a:solidFill>
                  <a:schemeClr val="tx1">
                    <a:lumMod val="85000"/>
                    <a:lumOff val="15000"/>
                  </a:schemeClr>
                </a:solidFill>
                <a:effectLst/>
                <a:uLnTx/>
                <a:uFillTx/>
              </a:rPr>
            </a:br>
            <a:endParaRPr kumimoji="0" lang="en-US" sz="1500" b="0" i="0" u="none" strike="noStrike" cap="none" spc="0" normalizeH="0" baseline="0" noProof="0" dirty="0">
              <a:ln>
                <a:noFill/>
              </a:ln>
              <a:solidFill>
                <a:schemeClr val="tx1">
                  <a:lumMod val="85000"/>
                  <a:lumOff val="15000"/>
                </a:schemeClr>
              </a:solidFill>
              <a:effectLst/>
              <a:uLnTx/>
              <a:uFillTx/>
            </a:endParaRPr>
          </a:p>
          <a:p>
            <a:pPr marR="0" lvl="0" defTabSz="914400" fontAlgn="auto">
              <a:lnSpc>
                <a:spcPct val="90000"/>
              </a:lnSpc>
              <a:spcBef>
                <a:spcPts val="1000"/>
              </a:spcBef>
              <a:spcAft>
                <a:spcPts val="600"/>
              </a:spcAft>
              <a:buClr>
                <a:schemeClr val="accent2"/>
              </a:buClr>
              <a:buSzTx/>
              <a:tabLst/>
              <a:defRPr/>
            </a:pPr>
            <a:r>
              <a:rPr kumimoji="0" lang="en-US" sz="1500" b="0" i="0" u="none" strike="noStrike" cap="none" spc="0" normalizeH="0" baseline="0" noProof="0" dirty="0">
                <a:ln>
                  <a:noFill/>
                </a:ln>
                <a:solidFill>
                  <a:schemeClr val="tx1">
                    <a:lumMod val="85000"/>
                    <a:lumOff val="15000"/>
                  </a:schemeClr>
                </a:solidFill>
                <a:effectLst/>
                <a:uLnTx/>
                <a:uFillTx/>
              </a:rPr>
              <a:t>For further questions contact: </a:t>
            </a:r>
            <a:r>
              <a:rPr kumimoji="0" lang="en-US" sz="1500" b="0" i="0" u="none" strike="noStrike" cap="none" spc="0" normalizeH="0" baseline="0" noProof="0" dirty="0">
                <a:ln>
                  <a:noFill/>
                </a:ln>
                <a:solidFill>
                  <a:srgbClr val="0070C0"/>
                </a:solidFill>
                <a:effectLst/>
                <a:uLnTx/>
                <a:uFillTx/>
                <a:hlinkClick r:id="rId5">
                  <a:extLst>
                    <a:ext uri="{A12FA001-AC4F-418D-AE19-62706E023703}">
                      <ahyp:hlinkClr xmlns:ahyp="http://schemas.microsoft.com/office/drawing/2018/hyperlinkcolor" val="tx"/>
                    </a:ext>
                  </a:extLst>
                </a:hlinkClick>
              </a:rPr>
              <a:t>financialaid@trentu.ca</a:t>
            </a:r>
            <a:endParaRPr kumimoji="0" lang="en-US" sz="1500" b="0" i="0" u="none" strike="noStrike" cap="none" spc="0" normalizeH="0" baseline="0" noProof="0" dirty="0">
              <a:ln>
                <a:noFill/>
              </a:ln>
              <a:solidFill>
                <a:srgbClr val="0070C0"/>
              </a:solidFill>
              <a:effectLst/>
              <a:uLnTx/>
              <a:uFillTx/>
            </a:endParaRPr>
          </a:p>
          <a:p>
            <a:pPr marR="0" lvl="0" defTabSz="914400" fontAlgn="auto">
              <a:lnSpc>
                <a:spcPct val="90000"/>
              </a:lnSpc>
              <a:spcBef>
                <a:spcPts val="1000"/>
              </a:spcBef>
              <a:spcAft>
                <a:spcPts val="600"/>
              </a:spcAft>
              <a:buClr>
                <a:schemeClr val="accent2"/>
              </a:buClr>
              <a:buSzTx/>
              <a:tabLst/>
              <a:defRPr/>
            </a:pPr>
            <a:endParaRPr kumimoji="0" lang="en-US" sz="1500" b="0" i="0" u="none" strike="noStrike" cap="none" spc="0" normalizeH="0" baseline="0" noProof="0" dirty="0">
              <a:ln>
                <a:noFill/>
              </a:ln>
              <a:solidFill>
                <a:schemeClr val="tx1">
                  <a:lumMod val="85000"/>
                  <a:lumOff val="15000"/>
                </a:schemeClr>
              </a:solidFill>
              <a:effectLst/>
              <a:uLnTx/>
              <a:uFillTx/>
            </a:endParaRPr>
          </a:p>
        </p:txBody>
      </p:sp>
    </p:spTree>
    <p:extLst>
      <p:ext uri="{BB962C8B-B14F-4D97-AF65-F5344CB8AC3E}">
        <p14:creationId xmlns:p14="http://schemas.microsoft.com/office/powerpoint/2010/main" val="676642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3E3F8-7748-DF9A-C47A-A52EFB26FEB4}"/>
              </a:ext>
            </a:extLst>
          </p:cNvPr>
          <p:cNvSpPr>
            <a:spLocks noGrp="1"/>
          </p:cNvSpPr>
          <p:nvPr>
            <p:ph type="title"/>
          </p:nvPr>
        </p:nvSpPr>
        <p:spPr>
          <a:xfrm>
            <a:off x="1116617" y="1122807"/>
            <a:ext cx="3770430" cy="4796028"/>
          </a:xfrm>
          <a:prstGeom prst="flowChartDocument">
            <a:avLst/>
          </a:prstGeom>
          <a:solidFill>
            <a:schemeClr val="accent2"/>
          </a:solidFill>
          <a:ln>
            <a:noFill/>
          </a:ln>
        </p:spPr>
        <p:txBody>
          <a:bodyPr vert="horz" lIns="274320" tIns="182880" rIns="274320" bIns="182880" rtlCol="0" anchorCtr="1">
            <a:noAutofit/>
          </a:bodyPr>
          <a:lstStyle/>
          <a:p>
            <a:pPr algn="l"/>
            <a:r>
              <a:rPr kumimoji="0" lang="en-US" sz="1600" b="0" i="0" u="none" strike="noStrike" normalizeH="0" noProof="0" dirty="0">
                <a:ln>
                  <a:noFill/>
                </a:ln>
                <a:solidFill>
                  <a:srgbClr val="040404"/>
                </a:solidFill>
                <a:effectLst/>
                <a:uLnTx/>
                <a:uFillTx/>
              </a:rPr>
              <a:t>Land Acknowledgement </a:t>
            </a:r>
            <a:br>
              <a:rPr kumimoji="0" lang="en-US" sz="1600" b="0" i="0" u="none" strike="noStrike" normalizeH="0" noProof="0" dirty="0">
                <a:ln>
                  <a:noFill/>
                </a:ln>
                <a:solidFill>
                  <a:srgbClr val="040404"/>
                </a:solidFill>
                <a:effectLst/>
                <a:uLnTx/>
                <a:uFillTx/>
              </a:rPr>
            </a:br>
            <a:br>
              <a:rPr kumimoji="0" lang="en-US" sz="1600" b="0" i="0" u="none" strike="noStrike" normalizeH="0" noProof="0" dirty="0">
                <a:ln>
                  <a:noFill/>
                </a:ln>
                <a:solidFill>
                  <a:srgbClr val="040404"/>
                </a:solidFill>
                <a:effectLst/>
                <a:uLnTx/>
                <a:uFillTx/>
              </a:rPr>
            </a:br>
            <a:r>
              <a:rPr kumimoji="0" lang="en-US" sz="1600" b="0" i="0" u="none" strike="noStrike" normalizeH="0" noProof="0" dirty="0">
                <a:ln>
                  <a:noFill/>
                </a:ln>
                <a:solidFill>
                  <a:srgbClr val="040404"/>
                </a:solidFill>
                <a:effectLst/>
                <a:uLnTx/>
                <a:uFillTx/>
              </a:rPr>
              <a:t>“We respectfully acknowledge that we are on the treaty and traditional territory of the Michi </a:t>
            </a:r>
            <a:r>
              <a:rPr kumimoji="0" lang="en-US" sz="1600" b="0" i="0" u="none" strike="noStrike" normalizeH="0" noProof="0" dirty="0" err="1">
                <a:ln>
                  <a:noFill/>
                </a:ln>
                <a:solidFill>
                  <a:srgbClr val="040404"/>
                </a:solidFill>
                <a:effectLst/>
                <a:uLnTx/>
                <a:uFillTx/>
              </a:rPr>
              <a:t>Saagiig</a:t>
            </a:r>
            <a:r>
              <a:rPr kumimoji="0" lang="en-US" sz="1600" b="0" i="0" u="none" strike="noStrike" normalizeH="0" noProof="0" dirty="0">
                <a:ln>
                  <a:noFill/>
                </a:ln>
                <a:solidFill>
                  <a:srgbClr val="040404"/>
                </a:solidFill>
                <a:effectLst/>
                <a:uLnTx/>
                <a:uFillTx/>
              </a:rPr>
              <a:t> Anishinaabeg.  </a:t>
            </a:r>
            <a:br>
              <a:rPr kumimoji="0" lang="en-US" sz="1600" b="0" i="0" u="none" strike="noStrike" normalizeH="0" noProof="0" dirty="0">
                <a:ln>
                  <a:noFill/>
                </a:ln>
                <a:solidFill>
                  <a:srgbClr val="040404"/>
                </a:solidFill>
                <a:effectLst/>
                <a:uLnTx/>
                <a:uFillTx/>
              </a:rPr>
            </a:br>
            <a:br>
              <a:rPr kumimoji="0" lang="en-US" sz="1600" b="0" i="0" u="none" strike="noStrike" normalizeH="0" noProof="0" dirty="0">
                <a:ln>
                  <a:noFill/>
                </a:ln>
                <a:solidFill>
                  <a:srgbClr val="040404"/>
                </a:solidFill>
                <a:effectLst/>
                <a:uLnTx/>
                <a:uFillTx/>
              </a:rPr>
            </a:br>
            <a:r>
              <a:rPr kumimoji="0" lang="en-US" sz="1600" b="0" i="0" u="none" strike="noStrike" normalizeH="0" noProof="0" dirty="0">
                <a:ln>
                  <a:noFill/>
                </a:ln>
                <a:solidFill>
                  <a:srgbClr val="040404"/>
                </a:solidFill>
                <a:effectLst/>
                <a:uLnTx/>
                <a:uFillTx/>
              </a:rPr>
              <a:t>We offer our gratitude to the First Peoples for their care for, and teachings about, our earth and our relations.  May we </a:t>
            </a:r>
            <a:r>
              <a:rPr kumimoji="0" lang="en-US" sz="1600" b="0" i="0" u="none" strike="noStrike" normalizeH="0" noProof="0" dirty="0" err="1">
                <a:ln>
                  <a:noFill/>
                </a:ln>
                <a:solidFill>
                  <a:srgbClr val="040404"/>
                </a:solidFill>
                <a:effectLst/>
                <a:uLnTx/>
                <a:uFillTx/>
              </a:rPr>
              <a:t>honour</a:t>
            </a:r>
            <a:r>
              <a:rPr kumimoji="0" lang="en-US" sz="1600" b="0" i="0" u="none" strike="noStrike" normalizeH="0" noProof="0" dirty="0">
                <a:ln>
                  <a:noFill/>
                </a:ln>
                <a:solidFill>
                  <a:srgbClr val="040404"/>
                </a:solidFill>
                <a:effectLst/>
                <a:uLnTx/>
                <a:uFillTx/>
              </a:rPr>
              <a:t> those teachings.” </a:t>
            </a:r>
            <a:endParaRPr lang="en-US" sz="1600" dirty="0">
              <a:solidFill>
                <a:srgbClr val="040404"/>
              </a:solidFill>
            </a:endParaRPr>
          </a:p>
        </p:txBody>
      </p:sp>
      <p:sp>
        <p:nvSpPr>
          <p:cNvPr id="26" name="Flowchart: Document 25">
            <a:extLst>
              <a:ext uri="{FF2B5EF4-FFF2-40B4-BE49-F238E27FC236}">
                <a16:creationId xmlns:a16="http://schemas.microsoft.com/office/drawing/2014/main" id="{28F386D5-FDD3-4CE5-9F56-D0829893E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1411" y="1442330"/>
            <a:ext cx="3973340" cy="3973340"/>
          </a:xfrm>
          <a:prstGeom prst="flowChartDocumen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A405068-112E-427D-86F3-725E20D48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8743" y="640080"/>
            <a:ext cx="5934456"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37C5CC2D-8E26-4786-B64C-19DA041EB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3335" y="802767"/>
            <a:ext cx="560527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wo feathers of black and white">
            <a:extLst>
              <a:ext uri="{FF2B5EF4-FFF2-40B4-BE49-F238E27FC236}">
                <a16:creationId xmlns:a16="http://schemas.microsoft.com/office/drawing/2014/main" id="{2BC47229-A911-641B-E678-20B6BDAD8BF3}"/>
              </a:ext>
            </a:extLst>
          </p:cNvPr>
          <p:cNvPicPr>
            <a:picLocks noChangeAspect="1"/>
          </p:cNvPicPr>
          <p:nvPr/>
        </p:nvPicPr>
        <p:blipFill>
          <a:blip r:embed="rId2">
            <a:extLst>
              <a:ext uri="{28A0092B-C50C-407E-A947-70E740481C1C}">
                <a14:useLocalDpi xmlns:a14="http://schemas.microsoft.com/office/drawing/2010/main" val="0"/>
              </a:ext>
            </a:extLst>
          </a:blip>
          <a:srcRect r="-3"/>
          <a:stretch/>
        </p:blipFill>
        <p:spPr>
          <a:xfrm>
            <a:off x="7065624" y="1122807"/>
            <a:ext cx="3040695" cy="4297680"/>
          </a:xfrm>
          <a:prstGeom prst="rect">
            <a:avLst/>
          </a:prstGeom>
        </p:spPr>
      </p:pic>
    </p:spTree>
    <p:extLst>
      <p:ext uri="{BB962C8B-B14F-4D97-AF65-F5344CB8AC3E}">
        <p14:creationId xmlns:p14="http://schemas.microsoft.com/office/powerpoint/2010/main" val="1397583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3462D7-27D2-94DC-1264-B79226686001}"/>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2600">
                <a:solidFill>
                  <a:srgbClr val="FFFFFF"/>
                </a:solidFill>
              </a:rPr>
              <a:t>Student Refunds: Refunding Credit on student Account</a:t>
            </a:r>
          </a:p>
        </p:txBody>
      </p:sp>
      <p:sp>
        <p:nvSpPr>
          <p:cNvPr id="4" name="TextBox 3">
            <a:extLst>
              <a:ext uri="{FF2B5EF4-FFF2-40B4-BE49-F238E27FC236}">
                <a16:creationId xmlns:a16="http://schemas.microsoft.com/office/drawing/2014/main" id="{A6A50252-D099-D5B9-9BD7-C064579F1D58}"/>
              </a:ext>
            </a:extLst>
          </p:cNvPr>
          <p:cNvSpPr txBox="1"/>
          <p:nvPr/>
        </p:nvSpPr>
        <p:spPr>
          <a:xfrm>
            <a:off x="5232804" y="1107440"/>
            <a:ext cx="6160619" cy="4389435"/>
          </a:xfrm>
          <a:prstGeom prst="rect">
            <a:avLst/>
          </a:prstGeom>
        </p:spPr>
        <p:txBody>
          <a:bodyPr vert="horz" lIns="91440" tIns="45720" rIns="91440" bIns="45720" rtlCol="0" anchor="ctr">
            <a:normAutofit/>
          </a:bodyPr>
          <a:lstStyle/>
          <a:p>
            <a:pPr marL="0" marR="0" lvl="0" indent="-228600" defTabSz="914400" fontAlgn="auto">
              <a:lnSpc>
                <a:spcPct val="90000"/>
              </a:lnSpc>
              <a:spcBef>
                <a:spcPts val="1000"/>
              </a:spcBef>
              <a:spcAft>
                <a:spcPts val="600"/>
              </a:spcAft>
              <a:buClr>
                <a:schemeClr val="accent2"/>
              </a:buClr>
              <a:buSzTx/>
              <a:buFont typeface="Arial" panose="020B0604020202020204" pitchFamily="34" charset="0"/>
              <a:buChar char="•"/>
              <a:tabLst/>
              <a:defRPr/>
            </a:pPr>
            <a:endParaRPr kumimoji="0" lang="en-US" sz="700" b="1" i="0" u="none" strike="noStrike" cap="none" spc="0" normalizeH="0" baseline="0" noProof="0" dirty="0">
              <a:ln>
                <a:noFill/>
              </a:ln>
              <a:solidFill>
                <a:schemeClr val="tx1">
                  <a:lumMod val="85000"/>
                  <a:lumOff val="15000"/>
                </a:schemeClr>
              </a:solidFill>
              <a:effectLst/>
              <a:uLnTx/>
              <a:uFillTx/>
            </a:endParaRPr>
          </a:p>
          <a:p>
            <a:pPr marR="0" lvl="0" defTabSz="914400" fontAlgn="auto">
              <a:lnSpc>
                <a:spcPct val="90000"/>
              </a:lnSpc>
              <a:spcBef>
                <a:spcPts val="1000"/>
              </a:spcBef>
              <a:spcAft>
                <a:spcPts val="60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rPr>
              <a:t>Reason for a credit balance:</a:t>
            </a:r>
          </a:p>
          <a:p>
            <a:pPr marL="342900" marR="0" lvl="0" indent="-228600" defTabSz="914400" fontAlgn="auto">
              <a:lnSpc>
                <a:spcPct val="90000"/>
              </a:lnSpc>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tx1">
                    <a:lumMod val="85000"/>
                    <a:lumOff val="15000"/>
                  </a:schemeClr>
                </a:solidFill>
                <a:effectLst/>
                <a:uLnTx/>
                <a:uFillTx/>
              </a:rPr>
              <a:t>Graduate funding</a:t>
            </a:r>
          </a:p>
          <a:p>
            <a:pPr marL="342900" marR="0" lvl="0" indent="-228600" defTabSz="914400" fontAlgn="auto">
              <a:lnSpc>
                <a:spcPct val="90000"/>
              </a:lnSpc>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tx1">
                    <a:lumMod val="85000"/>
                    <a:lumOff val="15000"/>
                  </a:schemeClr>
                </a:solidFill>
                <a:effectLst/>
                <a:uLnTx/>
                <a:uFillTx/>
              </a:rPr>
              <a:t>External scholarships</a:t>
            </a:r>
          </a:p>
          <a:p>
            <a:pPr marL="342900" marR="0" lvl="0" indent="-228600" defTabSz="914400" fontAlgn="auto">
              <a:lnSpc>
                <a:spcPct val="90000"/>
              </a:lnSpc>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tx1">
                    <a:lumMod val="85000"/>
                    <a:lumOff val="15000"/>
                  </a:schemeClr>
                </a:solidFill>
                <a:effectLst/>
                <a:uLnTx/>
                <a:uFillTx/>
              </a:rPr>
              <a:t>Tuition overpayment</a:t>
            </a:r>
          </a:p>
          <a:p>
            <a:pPr marL="342900" marR="0" lvl="0" indent="-228600" defTabSz="914400" fontAlgn="auto">
              <a:lnSpc>
                <a:spcPct val="90000"/>
              </a:lnSpc>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tx1">
                    <a:lumMod val="85000"/>
                    <a:lumOff val="15000"/>
                  </a:schemeClr>
                </a:solidFill>
                <a:effectLst/>
                <a:uLnTx/>
                <a:uFillTx/>
              </a:rPr>
              <a:t>External loan cost of living allowance</a:t>
            </a:r>
          </a:p>
          <a:p>
            <a:pPr marL="0" marR="0" lvl="0" indent="-228600" defTabSz="914400" fontAlgn="auto">
              <a:lnSpc>
                <a:spcPct val="90000"/>
              </a:lnSpc>
              <a:spcBef>
                <a:spcPts val="1000"/>
              </a:spcBef>
              <a:spcAft>
                <a:spcPts val="600"/>
              </a:spcAft>
              <a:buClr>
                <a:schemeClr val="accent2"/>
              </a:buClr>
              <a:buSzTx/>
              <a:buFont typeface="Arial" panose="020B0604020202020204" pitchFamily="34" charset="0"/>
              <a:buChar char="•"/>
              <a:tabLst/>
              <a:defRPr/>
            </a:pPr>
            <a:endParaRPr kumimoji="0" lang="en-US" sz="1600" b="0" i="0" u="none" strike="noStrike" cap="none" spc="0" normalizeH="0" baseline="0" noProof="0" dirty="0">
              <a:ln>
                <a:noFill/>
              </a:ln>
              <a:solidFill>
                <a:schemeClr val="tx1">
                  <a:lumMod val="85000"/>
                  <a:lumOff val="15000"/>
                </a:schemeClr>
              </a:solidFill>
              <a:effectLst/>
              <a:uLnTx/>
              <a:uFillTx/>
            </a:endParaRPr>
          </a:p>
          <a:p>
            <a:pPr marR="0" lvl="0" defTabSz="914400" fontAlgn="auto">
              <a:lnSpc>
                <a:spcPct val="90000"/>
              </a:lnSpc>
              <a:spcBef>
                <a:spcPts val="1000"/>
              </a:spcBef>
              <a:spcAft>
                <a:spcPts val="60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rPr>
              <a:t>These types of requests are processed by the </a:t>
            </a:r>
            <a:r>
              <a:rPr kumimoji="0" lang="en-US" sz="1600" b="1" i="0" u="none" strike="noStrike" cap="none" spc="0" normalizeH="0" baseline="0" noProof="0" dirty="0">
                <a:ln>
                  <a:noFill/>
                </a:ln>
                <a:solidFill>
                  <a:srgbClr val="0070C0"/>
                </a:solidFill>
                <a:effectLst/>
                <a:uLnTx/>
                <a:uFillTx/>
              </a:rPr>
              <a:t>School of Graduate Studies. </a:t>
            </a:r>
            <a:br>
              <a:rPr kumimoji="0" lang="en-US" sz="1600" b="1" i="0" u="none" strike="noStrike" cap="none" spc="0" normalizeH="0" baseline="0" noProof="0" dirty="0">
                <a:ln>
                  <a:noFill/>
                </a:ln>
                <a:solidFill>
                  <a:srgbClr val="0070C0"/>
                </a:solidFill>
                <a:effectLst/>
                <a:uLnTx/>
                <a:uFillTx/>
              </a:rPr>
            </a:br>
            <a:endParaRPr kumimoji="0" lang="en-US" sz="1600" b="1" i="0" u="none" strike="noStrike" cap="none" spc="0" normalizeH="0" baseline="0" noProof="0" dirty="0">
              <a:ln>
                <a:noFill/>
              </a:ln>
              <a:solidFill>
                <a:srgbClr val="0070C0"/>
              </a:solidFill>
              <a:effectLst/>
              <a:uLnTx/>
              <a:uFillTx/>
            </a:endParaRPr>
          </a:p>
          <a:p>
            <a:pPr marR="0" lvl="0" defTabSz="914400" fontAlgn="auto">
              <a:lnSpc>
                <a:spcPct val="90000"/>
              </a:lnSpc>
              <a:spcBef>
                <a:spcPts val="1000"/>
              </a:spcBef>
              <a:spcAft>
                <a:spcPts val="60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rPr>
              <a:t>The refund request form is found on the </a:t>
            </a:r>
            <a:r>
              <a:rPr kumimoji="0" lang="en-US" sz="1600" b="0" i="0" u="none" strike="noStrike" cap="none" spc="0" normalizeH="0" baseline="0" noProof="0" dirty="0" err="1">
                <a:ln>
                  <a:noFill/>
                </a:ln>
                <a:solidFill>
                  <a:schemeClr val="tx1">
                    <a:lumMod val="85000"/>
                    <a:lumOff val="15000"/>
                  </a:schemeClr>
                </a:solidFill>
                <a:effectLst/>
                <a:uLnTx/>
                <a:uFillTx/>
              </a:rPr>
              <a:t>myTrent</a:t>
            </a:r>
            <a:r>
              <a:rPr kumimoji="0" lang="en-US" sz="1600" b="0" i="0" u="none" strike="noStrike" cap="none" spc="0" normalizeH="0" baseline="0" noProof="0" dirty="0">
                <a:ln>
                  <a:noFill/>
                </a:ln>
                <a:solidFill>
                  <a:schemeClr val="tx1">
                    <a:lumMod val="85000"/>
                    <a:lumOff val="15000"/>
                  </a:schemeClr>
                </a:solidFill>
                <a:effectLst/>
                <a:uLnTx/>
                <a:uFillTx/>
              </a:rPr>
              <a:t> portal: </a:t>
            </a:r>
            <a:br>
              <a:rPr kumimoji="0" lang="en-US" sz="1600" b="0" i="0" u="none" strike="noStrike" cap="none" spc="0" normalizeH="0" baseline="0" noProof="0" dirty="0">
                <a:ln>
                  <a:noFill/>
                </a:ln>
                <a:solidFill>
                  <a:schemeClr val="tx1">
                    <a:lumMod val="85000"/>
                    <a:lumOff val="15000"/>
                  </a:schemeClr>
                </a:solidFill>
                <a:effectLst/>
                <a:uLnTx/>
                <a:uFillTx/>
              </a:rPr>
            </a:br>
            <a:r>
              <a:rPr kumimoji="0" lang="en-US" sz="1600" b="0" i="0" u="none" strike="noStrike" cap="none" spc="0" normalizeH="0" baseline="0" noProof="0" dirty="0" err="1">
                <a:ln>
                  <a:noFill/>
                </a:ln>
                <a:solidFill>
                  <a:schemeClr val="tx1">
                    <a:lumMod val="85000"/>
                    <a:lumOff val="15000"/>
                  </a:schemeClr>
                </a:solidFill>
                <a:effectLst/>
                <a:uLnTx/>
                <a:uFillTx/>
              </a:rPr>
              <a:t>myTrent</a:t>
            </a:r>
            <a:r>
              <a:rPr kumimoji="0" lang="en-US" sz="1600" b="0" i="0" u="none" strike="noStrike" cap="none" spc="0" normalizeH="0" baseline="0" noProof="0" dirty="0">
                <a:ln>
                  <a:noFill/>
                </a:ln>
                <a:solidFill>
                  <a:schemeClr val="tx1">
                    <a:lumMod val="85000"/>
                    <a:lumOff val="15000"/>
                  </a:schemeClr>
                </a:solidFill>
                <a:effectLst/>
                <a:uLnTx/>
                <a:uFillTx/>
              </a:rPr>
              <a:t> &gt; Finances &gt; Financial Aid &gt; Graduate Refund Request (Credit on Account)</a:t>
            </a:r>
            <a:br>
              <a:rPr kumimoji="0" lang="en-US" sz="1600" b="0" i="0" u="none" strike="noStrike" cap="none" spc="0" normalizeH="0" baseline="0" noProof="0" dirty="0">
                <a:ln>
                  <a:noFill/>
                </a:ln>
                <a:solidFill>
                  <a:schemeClr val="tx1">
                    <a:lumMod val="85000"/>
                    <a:lumOff val="15000"/>
                  </a:schemeClr>
                </a:solidFill>
                <a:effectLst/>
                <a:uLnTx/>
                <a:uFillTx/>
              </a:rPr>
            </a:br>
            <a:endParaRPr kumimoji="0" lang="en-US" sz="1600" b="0" i="0" u="none" strike="noStrike" cap="none" spc="0" normalizeH="0" baseline="0" noProof="0" dirty="0">
              <a:ln>
                <a:noFill/>
              </a:ln>
              <a:solidFill>
                <a:schemeClr val="tx1">
                  <a:lumMod val="85000"/>
                  <a:lumOff val="15000"/>
                </a:schemeClr>
              </a:solidFill>
              <a:effectLst/>
              <a:uLnTx/>
              <a:uFillTx/>
            </a:endParaRPr>
          </a:p>
          <a:p>
            <a:pPr marR="0" lvl="0" defTabSz="914400" fontAlgn="auto">
              <a:lnSpc>
                <a:spcPct val="90000"/>
              </a:lnSpc>
              <a:spcBef>
                <a:spcPts val="1000"/>
              </a:spcBef>
              <a:spcAft>
                <a:spcPts val="600"/>
              </a:spcAft>
              <a:buClr>
                <a:schemeClr val="accent2"/>
              </a:buClr>
              <a:buSzTx/>
              <a:tabLst/>
              <a:defRPr/>
            </a:pPr>
            <a:r>
              <a:rPr kumimoji="0" lang="en-US" sz="1600" b="0" i="0" u="none" strike="noStrike" cap="none" spc="0" normalizeH="0" baseline="0" noProof="0" dirty="0">
                <a:ln>
                  <a:noFill/>
                </a:ln>
                <a:effectLst/>
                <a:uLnTx/>
                <a:uFillTx/>
              </a:rPr>
              <a:t>For further details contact: </a:t>
            </a:r>
            <a:r>
              <a:rPr kumimoji="0" lang="en-US" sz="1600" b="0" i="0" u="none" strike="noStrike" cap="none" spc="0" normalizeH="0" baseline="0" noProof="0" dirty="0">
                <a:ln>
                  <a:noFill/>
                </a:ln>
                <a:effectLst/>
                <a:uLnTx/>
                <a:uFillTx/>
                <a:hlinkClick r:id="rId3">
                  <a:extLst>
                    <a:ext uri="{A12FA001-AC4F-418D-AE19-62706E023703}">
                      <ahyp:hlinkClr xmlns:ahyp="http://schemas.microsoft.com/office/drawing/2018/hyperlinkcolor" val="tx"/>
                    </a:ext>
                  </a:extLst>
                </a:hlinkClick>
              </a:rPr>
              <a:t>graduatefinance@trentu.ca</a:t>
            </a:r>
            <a:endParaRPr kumimoji="0" lang="en-US" sz="1600" b="0" i="0" u="none" strike="noStrike" cap="none" spc="0" normalizeH="0" baseline="0" noProof="0" dirty="0">
              <a:ln>
                <a:noFill/>
              </a:ln>
              <a:effectLst/>
              <a:uLnTx/>
              <a:uFillTx/>
            </a:endParaRPr>
          </a:p>
          <a:p>
            <a:pPr marL="0" marR="0" lvl="0" indent="-228600" defTabSz="914400" fontAlgn="auto">
              <a:lnSpc>
                <a:spcPct val="90000"/>
              </a:lnSpc>
              <a:spcBef>
                <a:spcPts val="1000"/>
              </a:spcBef>
              <a:spcAft>
                <a:spcPts val="600"/>
              </a:spcAft>
              <a:buClr>
                <a:schemeClr val="accent2"/>
              </a:buClr>
              <a:buSzTx/>
              <a:buFont typeface="Arial" panose="020B0604020202020204" pitchFamily="34" charset="0"/>
              <a:buChar char="•"/>
              <a:tabLst/>
              <a:defRPr/>
            </a:pPr>
            <a:endParaRPr kumimoji="0" lang="en-US" sz="700" b="0" i="0" u="none" strike="noStrike" cap="none" spc="0" normalizeH="0" baseline="0" noProof="0" dirty="0">
              <a:ln>
                <a:noFill/>
              </a:ln>
              <a:solidFill>
                <a:schemeClr val="tx1">
                  <a:lumMod val="85000"/>
                  <a:lumOff val="15000"/>
                </a:schemeClr>
              </a:solidFill>
              <a:effectLst/>
              <a:uLnTx/>
              <a:uFillTx/>
            </a:endParaRPr>
          </a:p>
        </p:txBody>
      </p:sp>
    </p:spTree>
    <p:extLst>
      <p:ext uri="{BB962C8B-B14F-4D97-AF65-F5344CB8AC3E}">
        <p14:creationId xmlns:p14="http://schemas.microsoft.com/office/powerpoint/2010/main" val="3312301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1BEB1E-D8FD-A3F9-5CAA-32C596CB029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t="18498" r="-2" b="5001"/>
          <a:stretch>
            <a:fillRect/>
          </a:stretch>
        </p:blipFill>
        <p:spPr>
          <a:xfrm>
            <a:off x="642" y="10"/>
            <a:ext cx="6096000" cy="6857990"/>
          </a:xfrm>
          <a:prstGeom prst="rect">
            <a:avLst/>
          </a:prstGeom>
        </p:spPr>
      </p:pic>
      <p:sp>
        <p:nvSpPr>
          <p:cNvPr id="2" name="Title 1">
            <a:extLst>
              <a:ext uri="{FF2B5EF4-FFF2-40B4-BE49-F238E27FC236}">
                <a16:creationId xmlns:a16="http://schemas.microsoft.com/office/drawing/2014/main" id="{9911290B-8F57-095D-ACA5-52827E62D990}"/>
              </a:ext>
            </a:extLst>
          </p:cNvPr>
          <p:cNvSpPr>
            <a:spLocks noGrp="1"/>
          </p:cNvSpPr>
          <p:nvPr>
            <p:ph type="title"/>
          </p:nvPr>
        </p:nvSpPr>
        <p:spPr>
          <a:xfrm>
            <a:off x="804672" y="2841505"/>
            <a:ext cx="4487298" cy="1174991"/>
          </a:xfrm>
          <a:solidFill>
            <a:schemeClr val="bg1">
              <a:alpha val="80000"/>
            </a:schemeClr>
          </a:solidFill>
        </p:spPr>
        <p:txBody>
          <a:bodyPr vert="horz" lIns="182880" tIns="182880" rIns="182880" bIns="182880" rtlCol="0" anchor="ctr">
            <a:normAutofit/>
          </a:bodyPr>
          <a:lstStyle/>
          <a:p>
            <a:r>
              <a:rPr lang="en-US" sz="2400">
                <a:solidFill>
                  <a:schemeClr val="tx1">
                    <a:lumMod val="85000"/>
                    <a:lumOff val="15000"/>
                  </a:schemeClr>
                </a:solidFill>
              </a:rPr>
              <a:t>Finance Connections Around Campus</a:t>
            </a:r>
          </a:p>
        </p:txBody>
      </p:sp>
      <p:sp>
        <p:nvSpPr>
          <p:cNvPr id="3" name="Content Placeholder 2">
            <a:extLst>
              <a:ext uri="{FF2B5EF4-FFF2-40B4-BE49-F238E27FC236}">
                <a16:creationId xmlns:a16="http://schemas.microsoft.com/office/drawing/2014/main" id="{9A0D34E6-7BE4-2370-17BA-AC9282C2245A}"/>
              </a:ext>
            </a:extLst>
          </p:cNvPr>
          <p:cNvSpPr>
            <a:spLocks noGrp="1"/>
          </p:cNvSpPr>
          <p:nvPr>
            <p:ph idx="1"/>
          </p:nvPr>
        </p:nvSpPr>
        <p:spPr>
          <a:xfrm>
            <a:off x="6743941" y="976129"/>
            <a:ext cx="4804931" cy="4919815"/>
          </a:xfrm>
        </p:spPr>
        <p:txBody>
          <a:bodyPr vert="horz" lIns="91440" tIns="45720" rIns="91440" bIns="45720" rtlCol="0" anchor="ctr">
            <a:normAutofit/>
          </a:bodyPr>
          <a:lstStyle/>
          <a:p>
            <a:pPr marL="0" indent="0">
              <a:lnSpc>
                <a:spcPct val="90000"/>
              </a:lnSpc>
              <a:buNone/>
            </a:pPr>
            <a:r>
              <a:rPr lang="en-US" sz="1600" dirty="0">
                <a:solidFill>
                  <a:schemeClr val="tx1">
                    <a:lumMod val="85000"/>
                    <a:lumOff val="15000"/>
                  </a:schemeClr>
                </a:solidFill>
              </a:rPr>
              <a:t>The </a:t>
            </a:r>
            <a:r>
              <a:rPr lang="en-US" sz="1600" dirty="0">
                <a:solidFill>
                  <a:schemeClr val="tx1">
                    <a:lumMod val="85000"/>
                    <a:lumOff val="15000"/>
                  </a:schemeClr>
                </a:solidFill>
                <a:hlinkClick r:id="rId3">
                  <a:extLst>
                    <a:ext uri="{A12FA001-AC4F-418D-AE19-62706E023703}">
                      <ahyp:hlinkClr xmlns:ahyp="http://schemas.microsoft.com/office/drawing/2018/hyperlinkcolor" val="tx"/>
                    </a:ext>
                  </a:extLst>
                </a:hlinkClick>
              </a:rPr>
              <a:t>Financial Aid Office </a:t>
            </a:r>
            <a:r>
              <a:rPr lang="en-US" sz="1600" dirty="0">
                <a:solidFill>
                  <a:schemeClr val="tx1">
                    <a:lumMod val="85000"/>
                    <a:lumOff val="15000"/>
                  </a:schemeClr>
                </a:solidFill>
              </a:rPr>
              <a:t>at Trent processes Ontario Student Assistance Program (OSAP) applications for graduate students, as well as assists with the facilitation of the graduate bursary application. While OSAP is only available to Ontario students, both international and domestic students are welcome to apply for a bursary. </a:t>
            </a:r>
            <a:br>
              <a:rPr lang="en-US" sz="1600" dirty="0">
                <a:solidFill>
                  <a:schemeClr val="tx1">
                    <a:lumMod val="85000"/>
                    <a:lumOff val="15000"/>
                  </a:schemeClr>
                </a:solidFill>
              </a:rPr>
            </a:br>
            <a:endParaRPr lang="en-US" sz="1600" dirty="0">
              <a:solidFill>
                <a:schemeClr val="tx1">
                  <a:lumMod val="85000"/>
                  <a:lumOff val="15000"/>
                </a:schemeClr>
              </a:solidFill>
            </a:endParaRPr>
          </a:p>
          <a:p>
            <a:pPr marL="0" indent="0">
              <a:lnSpc>
                <a:spcPct val="90000"/>
              </a:lnSpc>
              <a:buNone/>
            </a:pPr>
            <a:r>
              <a:rPr lang="en-US" sz="1600" b="1" dirty="0">
                <a:solidFill>
                  <a:schemeClr val="tx1">
                    <a:lumMod val="85000"/>
                    <a:lumOff val="15000"/>
                  </a:schemeClr>
                </a:solidFill>
              </a:rPr>
              <a:t>Graduate Studies &amp; OSAP</a:t>
            </a:r>
          </a:p>
          <a:p>
            <a:pPr marL="0">
              <a:lnSpc>
                <a:spcPct val="90000"/>
              </a:lnSpc>
            </a:pPr>
            <a:r>
              <a:rPr lang="en-US" sz="1600" dirty="0">
                <a:solidFill>
                  <a:schemeClr val="tx1">
                    <a:lumMod val="85000"/>
                    <a:lumOff val="15000"/>
                  </a:schemeClr>
                </a:solidFill>
              </a:rPr>
              <a:t>As a graduate student you are eligible to apply and receive OSAP funding. </a:t>
            </a:r>
          </a:p>
          <a:p>
            <a:pPr marL="0" indent="0">
              <a:lnSpc>
                <a:spcPct val="90000"/>
              </a:lnSpc>
              <a:buNone/>
            </a:pPr>
            <a:endParaRPr lang="en-US" sz="1600" dirty="0">
              <a:solidFill>
                <a:schemeClr val="tx1">
                  <a:lumMod val="85000"/>
                  <a:lumOff val="15000"/>
                </a:schemeClr>
              </a:solidFill>
            </a:endParaRPr>
          </a:p>
          <a:p>
            <a:pPr marL="0">
              <a:lnSpc>
                <a:spcPct val="90000"/>
              </a:lnSpc>
            </a:pPr>
            <a:r>
              <a:rPr lang="en-US" sz="1600" dirty="0">
                <a:solidFill>
                  <a:schemeClr val="tx1">
                    <a:lumMod val="85000"/>
                    <a:lumOff val="15000"/>
                  </a:schemeClr>
                </a:solidFill>
              </a:rPr>
              <a:t>OSAP for graduate students is processed each term.  Allowing OSAP recipients to receive a disbursement each term they are eligible. </a:t>
            </a:r>
          </a:p>
          <a:p>
            <a:pPr marL="0" indent="0">
              <a:lnSpc>
                <a:spcPct val="90000"/>
              </a:lnSpc>
              <a:buNone/>
            </a:pPr>
            <a:endParaRPr lang="en-US" sz="1600" dirty="0">
              <a:solidFill>
                <a:schemeClr val="tx1">
                  <a:lumMod val="85000"/>
                  <a:lumOff val="15000"/>
                </a:schemeClr>
              </a:solidFill>
            </a:endParaRPr>
          </a:p>
          <a:p>
            <a:pPr marL="0">
              <a:lnSpc>
                <a:spcPct val="90000"/>
              </a:lnSpc>
            </a:pPr>
            <a:r>
              <a:rPr lang="en-US" sz="1600" dirty="0">
                <a:solidFill>
                  <a:schemeClr val="tx1">
                    <a:lumMod val="85000"/>
                    <a:lumOff val="15000"/>
                  </a:schemeClr>
                </a:solidFill>
              </a:rPr>
              <a:t>For more information about OSAP as a graduate student review the Financial Aid Office materials posted for graduate students, not undergraduate students.</a:t>
            </a:r>
          </a:p>
        </p:txBody>
      </p:sp>
    </p:spTree>
    <p:extLst>
      <p:ext uri="{BB962C8B-B14F-4D97-AF65-F5344CB8AC3E}">
        <p14:creationId xmlns:p14="http://schemas.microsoft.com/office/powerpoint/2010/main" val="3606842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0D9316-8DD0-C80D-6C86-3FF3AA95DBE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b="-1"/>
          <a:stretch/>
        </p:blipFill>
        <p:spPr>
          <a:xfrm>
            <a:off x="642" y="10"/>
            <a:ext cx="6096000" cy="6857990"/>
          </a:xfrm>
          <a:prstGeom prst="rect">
            <a:avLst/>
          </a:prstGeom>
        </p:spPr>
      </p:pic>
      <p:sp>
        <p:nvSpPr>
          <p:cNvPr id="2" name="Title 1">
            <a:extLst>
              <a:ext uri="{FF2B5EF4-FFF2-40B4-BE49-F238E27FC236}">
                <a16:creationId xmlns:a16="http://schemas.microsoft.com/office/drawing/2014/main" id="{F4079424-26B3-7C79-4DD2-E6D0308BC442}"/>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dirty="0">
                <a:solidFill>
                  <a:schemeClr val="bg1"/>
                </a:solidFill>
              </a:rPr>
              <a:t>Indigenous Student Financials</a:t>
            </a:r>
          </a:p>
        </p:txBody>
      </p:sp>
      <p:sp>
        <p:nvSpPr>
          <p:cNvPr id="3" name="Content Placeholder 2">
            <a:extLst>
              <a:ext uri="{FF2B5EF4-FFF2-40B4-BE49-F238E27FC236}">
                <a16:creationId xmlns:a16="http://schemas.microsoft.com/office/drawing/2014/main" id="{995F423C-B579-5930-047C-0D79E4D059D4}"/>
              </a:ext>
            </a:extLst>
          </p:cNvPr>
          <p:cNvSpPr>
            <a:spLocks noGrp="1"/>
          </p:cNvSpPr>
          <p:nvPr>
            <p:ph sz="half" idx="1"/>
          </p:nvPr>
        </p:nvSpPr>
        <p:spPr>
          <a:xfrm>
            <a:off x="6467812" y="273818"/>
            <a:ext cx="5394468" cy="6310364"/>
          </a:xfrm>
        </p:spPr>
        <p:txBody>
          <a:bodyPr vert="horz" lIns="91440" tIns="45720" rIns="91440" bIns="45720" rtlCol="0" anchor="ctr">
            <a:normAutofit/>
          </a:bodyPr>
          <a:lstStyle/>
          <a:p>
            <a:pPr marL="0" indent="0">
              <a:lnSpc>
                <a:spcPct val="90000"/>
              </a:lnSpc>
              <a:buNone/>
            </a:pPr>
            <a:r>
              <a:rPr lang="en-US" dirty="0">
                <a:solidFill>
                  <a:srgbClr val="0070C0"/>
                </a:solidFill>
                <a:hlinkClick r:id="rId3">
                  <a:extLst>
                    <a:ext uri="{A12FA001-AC4F-418D-AE19-62706E023703}">
                      <ahyp:hlinkClr xmlns:ahyp="http://schemas.microsoft.com/office/drawing/2018/hyperlinkcolor" val="tx"/>
                    </a:ext>
                  </a:extLst>
                </a:hlinkClick>
              </a:rPr>
              <a:t>First Peoples House of Learning </a:t>
            </a:r>
            <a:r>
              <a:rPr lang="en-US" dirty="0"/>
              <a:t>(FPHL) offers cultural services to a diverse community of Indigenous learners (First Nations, Status/Non-Status, Métis, and Inuit). </a:t>
            </a:r>
            <a:br>
              <a:rPr lang="en-US" dirty="0"/>
            </a:br>
            <a:br>
              <a:rPr lang="en-US" dirty="0"/>
            </a:br>
            <a:r>
              <a:rPr lang="en-US" dirty="0"/>
              <a:t>They collaborate with students to support their academic success, personal development and leadership potential.</a:t>
            </a:r>
            <a:br>
              <a:rPr lang="en-US" dirty="0"/>
            </a:br>
            <a:br>
              <a:rPr lang="en-US" dirty="0"/>
            </a:br>
            <a:r>
              <a:rPr lang="en-US" dirty="0"/>
              <a:t>In addition to their student students, FPHL provides information on financial opportunities for Indigenous students. Check out the </a:t>
            </a:r>
            <a:r>
              <a:rPr lang="en-US" dirty="0">
                <a:solidFill>
                  <a:srgbClr val="0070C0"/>
                </a:solidFill>
              </a:rPr>
              <a:t>FPHL Financial Assistance </a:t>
            </a:r>
            <a:r>
              <a:rPr lang="en-US" dirty="0"/>
              <a:t>page for more information. </a:t>
            </a:r>
            <a:br>
              <a:rPr lang="en-US" dirty="0"/>
            </a:br>
            <a:br>
              <a:rPr lang="en-US" dirty="0"/>
            </a:br>
            <a:r>
              <a:rPr lang="en-US" dirty="0"/>
              <a:t>If you have any questions or concerns about financial matters, please contact the Indigenous Student Success Coordinator at </a:t>
            </a:r>
            <a:r>
              <a:rPr lang="en-US" dirty="0">
                <a:solidFill>
                  <a:srgbClr val="0070C0"/>
                </a:solidFill>
                <a:hlinkClick r:id="rId4">
                  <a:extLst>
                    <a:ext uri="{A12FA001-AC4F-418D-AE19-62706E023703}">
                      <ahyp:hlinkClr xmlns:ahyp="http://schemas.microsoft.com/office/drawing/2018/hyperlinkcolor" val="tx"/>
                    </a:ext>
                  </a:extLst>
                </a:hlinkClick>
              </a:rPr>
              <a:t>fphlstudentsuccess@trentu.ca</a:t>
            </a:r>
            <a:r>
              <a:rPr lang="en-US" dirty="0">
                <a:solidFill>
                  <a:srgbClr val="0070C0"/>
                </a:solidFill>
              </a:rPr>
              <a:t> </a:t>
            </a:r>
            <a:r>
              <a:rPr lang="en-US" dirty="0"/>
              <a:t>or (705) 748 1011 extension 7358.  You can also directly </a:t>
            </a:r>
            <a:r>
              <a:rPr lang="en-US" dirty="0">
                <a:solidFill>
                  <a:srgbClr val="0070C0"/>
                </a:solidFill>
                <a:hlinkClick r:id="rId5">
                  <a:extLst>
                    <a:ext uri="{A12FA001-AC4F-418D-AE19-62706E023703}">
                      <ahyp:hlinkClr xmlns:ahyp="http://schemas.microsoft.com/office/drawing/2018/hyperlinkcolor" val="tx"/>
                    </a:ext>
                  </a:extLst>
                </a:hlinkClick>
              </a:rPr>
              <a:t>Book a Meeting</a:t>
            </a:r>
            <a:r>
              <a:rPr lang="en-US" dirty="0">
                <a:solidFill>
                  <a:srgbClr val="0070C0"/>
                </a:solidFill>
              </a:rPr>
              <a:t>. </a:t>
            </a:r>
          </a:p>
          <a:p>
            <a:pPr marL="0" indent="0">
              <a:lnSpc>
                <a:spcPct val="90000"/>
              </a:lnSpc>
              <a:buNone/>
            </a:pPr>
            <a:endParaRPr lang="en-US" sz="1700" dirty="0"/>
          </a:p>
        </p:txBody>
      </p:sp>
    </p:spTree>
    <p:extLst>
      <p:ext uri="{BB962C8B-B14F-4D97-AF65-F5344CB8AC3E}">
        <p14:creationId xmlns:p14="http://schemas.microsoft.com/office/powerpoint/2010/main" val="59318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C55C97-2A7B-FB75-45AC-5DD0B39B543E}"/>
              </a:ext>
            </a:extLst>
          </p:cNvPr>
          <p:cNvSpPr>
            <a:spLocks noGrp="1"/>
          </p:cNvSpPr>
          <p:nvPr>
            <p:ph type="title"/>
          </p:nvPr>
        </p:nvSpPr>
        <p:spPr>
          <a:xfrm>
            <a:off x="2318004" y="518612"/>
            <a:ext cx="7729728" cy="900684"/>
          </a:xfrm>
        </p:spPr>
        <p:txBody>
          <a:bodyPr>
            <a:normAutofit/>
          </a:bodyPr>
          <a:lstStyle/>
          <a:p>
            <a:r>
              <a:rPr lang="en-US" sz="2400" dirty="0">
                <a:solidFill>
                  <a:schemeClr val="tx1"/>
                </a:solidFill>
                <a:hlinkClick r:id="rId2">
                  <a:extLst>
                    <a:ext uri="{A12FA001-AC4F-418D-AE19-62706E023703}">
                      <ahyp:hlinkClr xmlns:ahyp="http://schemas.microsoft.com/office/drawing/2018/hyperlinkcolor" val="tx"/>
                    </a:ext>
                  </a:extLst>
                </a:hlinkClick>
              </a:rPr>
              <a:t>How to Win Scholarships</a:t>
            </a:r>
            <a:endParaRPr lang="en-CA" sz="2400" dirty="0">
              <a:solidFill>
                <a:schemeClr val="tx1"/>
              </a:solidFill>
            </a:endParaRPr>
          </a:p>
        </p:txBody>
      </p:sp>
      <p:sp>
        <p:nvSpPr>
          <p:cNvPr id="2" name="Text Placeholder 1">
            <a:extLst>
              <a:ext uri="{FF2B5EF4-FFF2-40B4-BE49-F238E27FC236}">
                <a16:creationId xmlns:a16="http://schemas.microsoft.com/office/drawing/2014/main" id="{67F4C2E1-0892-C961-D955-3FB21B76F615}"/>
              </a:ext>
            </a:extLst>
          </p:cNvPr>
          <p:cNvSpPr>
            <a:spLocks noGrp="1"/>
          </p:cNvSpPr>
          <p:nvPr>
            <p:ph type="body" idx="1"/>
          </p:nvPr>
        </p:nvSpPr>
        <p:spPr>
          <a:xfrm>
            <a:off x="1583436" y="1741315"/>
            <a:ext cx="4270248" cy="704087"/>
          </a:xfrm>
        </p:spPr>
        <p:txBody>
          <a:bodyPr/>
          <a:lstStyle/>
          <a:p>
            <a:r>
              <a:rPr lang="en-US" dirty="0">
                <a:solidFill>
                  <a:schemeClr val="tx1"/>
                </a:solidFill>
              </a:rPr>
              <a:t>Upcoming workshops &amp; Events</a:t>
            </a:r>
            <a:endParaRPr lang="en-CA" dirty="0">
              <a:solidFill>
                <a:schemeClr val="tx1"/>
              </a:solidFill>
            </a:endParaRPr>
          </a:p>
        </p:txBody>
      </p:sp>
      <p:sp>
        <p:nvSpPr>
          <p:cNvPr id="3" name="Content Placeholder 2">
            <a:extLst>
              <a:ext uri="{FF2B5EF4-FFF2-40B4-BE49-F238E27FC236}">
                <a16:creationId xmlns:a16="http://schemas.microsoft.com/office/drawing/2014/main" id="{2E830EE1-F378-907F-3D61-9A3B23A50789}"/>
              </a:ext>
            </a:extLst>
          </p:cNvPr>
          <p:cNvSpPr>
            <a:spLocks noGrp="1"/>
          </p:cNvSpPr>
          <p:nvPr>
            <p:ph sz="half" idx="2"/>
          </p:nvPr>
        </p:nvSpPr>
        <p:spPr>
          <a:xfrm>
            <a:off x="1667256" y="2615184"/>
            <a:ext cx="4186428" cy="3124842"/>
          </a:xfrm>
        </p:spPr>
        <p:txBody>
          <a:bodyPr>
            <a:normAutofit/>
          </a:bodyPr>
          <a:lstStyle/>
          <a:p>
            <a:pPr marL="0" indent="0">
              <a:buNone/>
            </a:pPr>
            <a:r>
              <a:rPr lang="en-US" sz="1600" b="0" i="0" dirty="0">
                <a:solidFill>
                  <a:srgbClr val="0B2318"/>
                </a:solidFill>
                <a:effectLst/>
              </a:rPr>
              <a:t>Winning graduate scholarships takes practice. The School of Graduate Studies is hosting a series of workshops to guide you through the scholarship application process. From crafting an impactful outline of proposed research to navigating special circumstances, these workshops aim to equip you with the tools you need.</a:t>
            </a:r>
            <a:endParaRPr lang="en-CA" sz="1600" dirty="0"/>
          </a:p>
        </p:txBody>
      </p:sp>
      <p:sp>
        <p:nvSpPr>
          <p:cNvPr id="5" name="Text Placeholder 4">
            <a:extLst>
              <a:ext uri="{FF2B5EF4-FFF2-40B4-BE49-F238E27FC236}">
                <a16:creationId xmlns:a16="http://schemas.microsoft.com/office/drawing/2014/main" id="{C34E5DA3-FC6E-27DA-F368-A1249B96E095}"/>
              </a:ext>
            </a:extLst>
          </p:cNvPr>
          <p:cNvSpPr>
            <a:spLocks noGrp="1"/>
          </p:cNvSpPr>
          <p:nvPr>
            <p:ph type="body" sz="quarter" idx="13"/>
          </p:nvPr>
        </p:nvSpPr>
        <p:spPr>
          <a:xfrm>
            <a:off x="6182868" y="1741315"/>
            <a:ext cx="4270248" cy="704087"/>
          </a:xfrm>
        </p:spPr>
        <p:txBody>
          <a:bodyPr/>
          <a:lstStyle/>
          <a:p>
            <a:r>
              <a:rPr lang="en-US" dirty="0">
                <a:solidFill>
                  <a:schemeClr val="tx1"/>
                </a:solidFill>
              </a:rPr>
              <a:t>Scholarship Application Resources</a:t>
            </a:r>
            <a:endParaRPr lang="en-CA" dirty="0">
              <a:solidFill>
                <a:schemeClr val="tx1"/>
              </a:solidFill>
            </a:endParaRPr>
          </a:p>
        </p:txBody>
      </p:sp>
      <p:sp>
        <p:nvSpPr>
          <p:cNvPr id="4" name="Content Placeholder 3">
            <a:extLst>
              <a:ext uri="{FF2B5EF4-FFF2-40B4-BE49-F238E27FC236}">
                <a16:creationId xmlns:a16="http://schemas.microsoft.com/office/drawing/2014/main" id="{219DB3EC-EBA6-CA5C-53C3-8360D40FDFBE}"/>
              </a:ext>
            </a:extLst>
          </p:cNvPr>
          <p:cNvSpPr>
            <a:spLocks noGrp="1"/>
          </p:cNvSpPr>
          <p:nvPr>
            <p:ph sz="quarter" idx="4"/>
          </p:nvPr>
        </p:nvSpPr>
        <p:spPr>
          <a:xfrm>
            <a:off x="6338318" y="2615185"/>
            <a:ext cx="4186428" cy="941832"/>
          </a:xfrm>
        </p:spPr>
        <p:txBody>
          <a:bodyPr>
            <a:normAutofit/>
          </a:bodyPr>
          <a:lstStyle/>
          <a:p>
            <a:pPr marL="0" indent="0">
              <a:buNone/>
            </a:pPr>
            <a:r>
              <a:rPr lang="en-US" sz="1600" dirty="0"/>
              <a:t>All workshop slide decks are posted to this site, and they are a helpful resource.  </a:t>
            </a:r>
            <a:endParaRPr lang="en-CA" sz="1600" dirty="0"/>
          </a:p>
        </p:txBody>
      </p:sp>
      <p:pic>
        <p:nvPicPr>
          <p:cNvPr id="8" name="Picture 7">
            <a:extLst>
              <a:ext uri="{FF2B5EF4-FFF2-40B4-BE49-F238E27FC236}">
                <a16:creationId xmlns:a16="http://schemas.microsoft.com/office/drawing/2014/main" id="{DA0543AE-79E1-8033-B56B-5C9110F843B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00" y="3726800"/>
            <a:ext cx="6001512" cy="1773936"/>
          </a:xfrm>
          <a:prstGeom prst="rect">
            <a:avLst/>
          </a:prstGeom>
          <a:ln w="28575">
            <a:solidFill>
              <a:srgbClr val="040404"/>
            </a:solidFill>
          </a:ln>
        </p:spPr>
      </p:pic>
    </p:spTree>
    <p:extLst>
      <p:ext uri="{BB962C8B-B14F-4D97-AF65-F5344CB8AC3E}">
        <p14:creationId xmlns:p14="http://schemas.microsoft.com/office/powerpoint/2010/main" val="3366639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3A694C2-50DA-401D-9E8A-3621EBF0C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27">
            <a:extLst>
              <a:ext uri="{FF2B5EF4-FFF2-40B4-BE49-F238E27FC236}">
                <a16:creationId xmlns:a16="http://schemas.microsoft.com/office/drawing/2014/main" id="{BCA027E7-F7D6-7604-8C75-8A13D80CC67A}"/>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1500">
                <a:solidFill>
                  <a:srgbClr val="262626"/>
                </a:solidFill>
              </a:rPr>
              <a:t>School of Graduate Studies</a:t>
            </a:r>
            <a:br>
              <a:rPr lang="en-US" sz="1500">
                <a:solidFill>
                  <a:srgbClr val="262626"/>
                </a:solidFill>
              </a:rPr>
            </a:br>
            <a:r>
              <a:rPr lang="en-US" sz="1500">
                <a:solidFill>
                  <a:srgbClr val="262626"/>
                </a:solidFill>
              </a:rPr>
              <a:t>Blackburn Hall, Suite 115</a:t>
            </a:r>
            <a:br>
              <a:rPr lang="en-US" sz="1500">
                <a:solidFill>
                  <a:srgbClr val="262626"/>
                </a:solidFill>
              </a:rPr>
            </a:br>
            <a:r>
              <a:rPr lang="en-US" sz="1500">
                <a:solidFill>
                  <a:srgbClr val="262626"/>
                </a:solidFill>
              </a:rPr>
              <a:t>All financial inquires direct to: </a:t>
            </a:r>
            <a:r>
              <a:rPr lang="en-US" sz="1500">
                <a:solidFill>
                  <a:srgbClr val="262626"/>
                </a:solidFill>
                <a:hlinkClick r:id="rId3">
                  <a:extLst>
                    <a:ext uri="{A12FA001-AC4F-418D-AE19-62706E023703}">
                      <ahyp:hlinkClr xmlns:ahyp="http://schemas.microsoft.com/office/drawing/2018/hyperlinkcolor" val="tx"/>
                    </a:ext>
                  </a:extLst>
                </a:hlinkClick>
              </a:rPr>
              <a:t>graduatefinance@trentu.ca</a:t>
            </a:r>
            <a:br>
              <a:rPr lang="en-US" sz="1500">
                <a:solidFill>
                  <a:srgbClr val="262626"/>
                </a:solidFill>
              </a:rPr>
            </a:br>
            <a:endParaRPr lang="en-US" sz="1500">
              <a:solidFill>
                <a:srgbClr val="262626"/>
              </a:solidFill>
            </a:endParaRPr>
          </a:p>
        </p:txBody>
      </p:sp>
      <p:pic>
        <p:nvPicPr>
          <p:cNvPr id="2" name="Picture 1">
            <a:extLst>
              <a:ext uri="{FF2B5EF4-FFF2-40B4-BE49-F238E27FC236}">
                <a16:creationId xmlns:a16="http://schemas.microsoft.com/office/drawing/2014/main" id="{4EE8B10D-5CFC-602D-289A-8E77BD0A86BE}"/>
              </a:ext>
              <a:ext uri="{C183D7F6-B498-43B3-948B-1728B52AA6E4}">
                <adec:decorative xmlns:adec="http://schemas.microsoft.com/office/drawing/2017/decorative" val="1"/>
              </a:ext>
            </a:extLst>
          </p:cNvPr>
          <p:cNvPicPr>
            <a:picLocks noChangeAspect="1"/>
          </p:cNvPicPr>
          <p:nvPr/>
        </p:nvPicPr>
        <p:blipFill>
          <a:blip r:embed="rId4"/>
          <a:srcRect r="5171" b="-1"/>
          <a:stretch>
            <a:fillRect/>
          </a:stretch>
        </p:blipFill>
        <p:spPr>
          <a:xfrm>
            <a:off x="1232085" y="451234"/>
            <a:ext cx="9727829" cy="3385270"/>
          </a:xfrm>
          <a:prstGeom prst="rect">
            <a:avLst/>
          </a:prstGeom>
          <a:ln w="28575">
            <a:solidFill>
              <a:schemeClr val="tx1"/>
            </a:solidFill>
          </a:ln>
        </p:spPr>
      </p:pic>
    </p:spTree>
    <p:extLst>
      <p:ext uri="{BB962C8B-B14F-4D97-AF65-F5344CB8AC3E}">
        <p14:creationId xmlns:p14="http://schemas.microsoft.com/office/powerpoint/2010/main" val="378450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7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CEB52-0C88-FA63-4E53-4E7D150F204D}"/>
              </a:ext>
            </a:extLst>
          </p:cNvPr>
          <p:cNvSpPr>
            <a:spLocks noGrp="1"/>
          </p:cNvSpPr>
          <p:nvPr>
            <p:ph type="title"/>
          </p:nvPr>
        </p:nvSpPr>
        <p:spPr>
          <a:xfrm>
            <a:off x="6819623" y="334539"/>
            <a:ext cx="4486656" cy="986261"/>
          </a:xfrm>
        </p:spPr>
        <p:txBody>
          <a:bodyPr vert="horz" lIns="182880" tIns="182880" rIns="182880" bIns="182880" rtlCol="0" anchor="ctr">
            <a:normAutofit/>
          </a:bodyPr>
          <a:lstStyle/>
          <a:p>
            <a:r>
              <a:rPr lang="en-US" sz="2400" dirty="0">
                <a:hlinkClick r:id="rId2">
                  <a:extLst>
                    <a:ext uri="{A12FA001-AC4F-418D-AE19-62706E023703}">
                      <ahyp:hlinkClr xmlns:ahyp="http://schemas.microsoft.com/office/drawing/2018/hyperlinkcolor" val="tx"/>
                    </a:ext>
                  </a:extLst>
                </a:hlinkClick>
              </a:rPr>
              <a:t>Graduate Tuition Fees</a:t>
            </a:r>
            <a:endParaRPr lang="en-US" sz="2400" dirty="0"/>
          </a:p>
        </p:txBody>
      </p:sp>
      <p:sp>
        <p:nvSpPr>
          <p:cNvPr id="4" name="Text Placeholder 3">
            <a:extLst>
              <a:ext uri="{FF2B5EF4-FFF2-40B4-BE49-F238E27FC236}">
                <a16:creationId xmlns:a16="http://schemas.microsoft.com/office/drawing/2014/main" id="{130AB234-2E7A-D202-FAA8-E896144A303C}"/>
              </a:ext>
            </a:extLst>
          </p:cNvPr>
          <p:cNvSpPr>
            <a:spLocks noGrp="1"/>
          </p:cNvSpPr>
          <p:nvPr>
            <p:ph type="body" sz="half" idx="2"/>
          </p:nvPr>
        </p:nvSpPr>
        <p:spPr>
          <a:xfrm>
            <a:off x="6390408" y="1724891"/>
            <a:ext cx="5710151" cy="4798570"/>
          </a:xfrm>
        </p:spPr>
        <p:txBody>
          <a:bodyPr vert="horz" lIns="91440" tIns="45720" rIns="91440" bIns="45720" rtlCol="0">
            <a:noAutofit/>
          </a:bodyPr>
          <a:lstStyle/>
          <a:p>
            <a:pPr algn="l">
              <a:lnSpc>
                <a:spcPct val="90000"/>
              </a:lnSpc>
            </a:pPr>
            <a:r>
              <a:rPr lang="en-US" sz="1600" dirty="0">
                <a:solidFill>
                  <a:schemeClr val="tx1">
                    <a:lumMod val="85000"/>
                    <a:lumOff val="15000"/>
                  </a:schemeClr>
                </a:solidFill>
              </a:rPr>
              <a:t>Graduate tuition fees vary between research/thesis-based programs and professional programs. </a:t>
            </a:r>
            <a:br>
              <a:rPr lang="en-US" sz="1600" dirty="0">
                <a:solidFill>
                  <a:schemeClr val="tx1">
                    <a:lumMod val="85000"/>
                    <a:lumOff val="15000"/>
                  </a:schemeClr>
                </a:solidFill>
              </a:rPr>
            </a:br>
            <a:br>
              <a:rPr lang="en-US" sz="1600" dirty="0">
                <a:solidFill>
                  <a:schemeClr val="tx1">
                    <a:lumMod val="85000"/>
                    <a:lumOff val="15000"/>
                  </a:schemeClr>
                </a:solidFill>
              </a:rPr>
            </a:br>
            <a:r>
              <a:rPr lang="en-US" sz="1600" dirty="0">
                <a:solidFill>
                  <a:schemeClr val="tx1">
                    <a:lumMod val="85000"/>
                    <a:lumOff val="15000"/>
                  </a:schemeClr>
                </a:solidFill>
              </a:rPr>
              <a:t>For full details on graduate fees for the 2025-2026 academic year, please refer to the </a:t>
            </a:r>
            <a:r>
              <a:rPr lang="en-US" sz="1600" dirty="0">
                <a:solidFill>
                  <a:schemeClr val="tx1">
                    <a:lumMod val="85000"/>
                    <a:lumOff val="15000"/>
                  </a:schemeClr>
                </a:solidFill>
                <a:hlinkClick r:id="rId2">
                  <a:extLst>
                    <a:ext uri="{A12FA001-AC4F-418D-AE19-62706E023703}">
                      <ahyp:hlinkClr xmlns:ahyp="http://schemas.microsoft.com/office/drawing/2018/hyperlinkcolor" val="tx"/>
                    </a:ext>
                  </a:extLst>
                </a:hlinkClick>
              </a:rPr>
              <a:t>appropriate fee schedule. </a:t>
            </a:r>
            <a:br>
              <a:rPr lang="en-US" sz="1600" dirty="0">
                <a:solidFill>
                  <a:schemeClr val="tx1">
                    <a:lumMod val="85000"/>
                    <a:lumOff val="15000"/>
                  </a:schemeClr>
                </a:solidFill>
              </a:rPr>
            </a:br>
            <a:br>
              <a:rPr lang="en-US" sz="1600" dirty="0">
                <a:solidFill>
                  <a:schemeClr val="tx1">
                    <a:lumMod val="85000"/>
                    <a:lumOff val="15000"/>
                  </a:schemeClr>
                </a:solidFill>
              </a:rPr>
            </a:br>
            <a:r>
              <a:rPr lang="en-US" sz="1600" dirty="0">
                <a:solidFill>
                  <a:schemeClr val="tx1">
                    <a:lumMod val="85000"/>
                    <a:lumOff val="15000"/>
                  </a:schemeClr>
                </a:solidFill>
              </a:rPr>
              <a:t>Fees are subject to approval by the Trent University Board of Governors and the yearly fee schedule is posted by end of July of each academic year. </a:t>
            </a:r>
            <a:br>
              <a:rPr lang="en-US" sz="1600" dirty="0">
                <a:solidFill>
                  <a:schemeClr val="tx1">
                    <a:lumMod val="85000"/>
                    <a:lumOff val="15000"/>
                  </a:schemeClr>
                </a:solidFill>
              </a:rPr>
            </a:br>
            <a:br>
              <a:rPr lang="en-US" sz="1600" dirty="0">
                <a:solidFill>
                  <a:schemeClr val="tx1">
                    <a:lumMod val="85000"/>
                    <a:lumOff val="15000"/>
                  </a:schemeClr>
                </a:solidFill>
              </a:rPr>
            </a:br>
            <a:r>
              <a:rPr lang="en-US" sz="1600" dirty="0">
                <a:solidFill>
                  <a:schemeClr val="tx1">
                    <a:lumMod val="85000"/>
                    <a:lumOff val="15000"/>
                  </a:schemeClr>
                </a:solidFill>
              </a:rPr>
              <a:t>Fees for graduate studies are billed per term or per course (programs vary) and fees are based upon year of entry into a graduate program at Trent University. </a:t>
            </a:r>
            <a:br>
              <a:rPr lang="en-US" sz="1600" dirty="0">
                <a:solidFill>
                  <a:schemeClr val="tx1">
                    <a:lumMod val="85000"/>
                    <a:lumOff val="15000"/>
                  </a:schemeClr>
                </a:solidFill>
              </a:rPr>
            </a:br>
            <a:br>
              <a:rPr lang="en-US" sz="1600" dirty="0">
                <a:solidFill>
                  <a:schemeClr val="tx1">
                    <a:lumMod val="85000"/>
                    <a:lumOff val="15000"/>
                  </a:schemeClr>
                </a:solidFill>
              </a:rPr>
            </a:br>
            <a:r>
              <a:rPr lang="en-US" sz="1600" dirty="0">
                <a:solidFill>
                  <a:schemeClr val="tx1">
                    <a:lumMod val="85000"/>
                    <a:lumOff val="15000"/>
                  </a:schemeClr>
                </a:solidFill>
              </a:rPr>
              <a:t>Tuition fees may increase each academic year.  </a:t>
            </a:r>
          </a:p>
          <a:p>
            <a:pPr algn="l">
              <a:lnSpc>
                <a:spcPct val="90000"/>
              </a:lnSpc>
            </a:pPr>
            <a:r>
              <a:rPr lang="en-US" sz="1600" dirty="0">
                <a:solidFill>
                  <a:schemeClr val="tx1">
                    <a:lumMod val="85000"/>
                    <a:lumOff val="15000"/>
                  </a:schemeClr>
                </a:solidFill>
              </a:rPr>
              <a:t>Trent’s academic year runs from September to August.  The updated tuition fees for the upcoming academic year are published on our website each July.</a:t>
            </a:r>
          </a:p>
        </p:txBody>
      </p:sp>
      <p:pic>
        <p:nvPicPr>
          <p:cNvPr id="5" name="Picture 4">
            <a:extLst>
              <a:ext uri="{FF2B5EF4-FFF2-40B4-BE49-F238E27FC236}">
                <a16:creationId xmlns:a16="http://schemas.microsoft.com/office/drawing/2014/main" id="{B41953CB-FB02-E34E-9D03-A67FC85285F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 y="10"/>
            <a:ext cx="6086621" cy="6857990"/>
          </a:xfrm>
          <a:prstGeom prst="rect">
            <a:avLst/>
          </a:prstGeom>
        </p:spPr>
      </p:pic>
    </p:spTree>
    <p:extLst>
      <p:ext uri="{BB962C8B-B14F-4D97-AF65-F5344CB8AC3E}">
        <p14:creationId xmlns:p14="http://schemas.microsoft.com/office/powerpoint/2010/main" val="2620948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B6575-C7F1-8962-4FF8-F6A2FDBE3EC2}"/>
              </a:ext>
            </a:extLst>
          </p:cNvPr>
          <p:cNvSpPr>
            <a:spLocks noGrp="1"/>
          </p:cNvSpPr>
          <p:nvPr>
            <p:ph type="title"/>
          </p:nvPr>
        </p:nvSpPr>
        <p:spPr>
          <a:xfrm>
            <a:off x="1209040" y="1586484"/>
            <a:ext cx="3736865"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3000" kern="1200" cap="all" spc="200" baseline="0" dirty="0">
                <a:solidFill>
                  <a:srgbClr val="FFFFFF"/>
                </a:solidFill>
                <a:latin typeface="+mj-lt"/>
                <a:ea typeface="+mj-ea"/>
                <a:cs typeface="+mj-cs"/>
              </a:rPr>
              <a:t>Student Accounts &amp; </a:t>
            </a:r>
            <a:br>
              <a:rPr lang="en-US" sz="3000" kern="1200" cap="all" spc="200" baseline="0" dirty="0">
                <a:solidFill>
                  <a:srgbClr val="FFFFFF"/>
                </a:solidFill>
                <a:latin typeface="+mj-lt"/>
                <a:ea typeface="+mj-ea"/>
                <a:cs typeface="+mj-cs"/>
              </a:rPr>
            </a:br>
            <a:r>
              <a:rPr lang="en-US" sz="3000" kern="1200" cap="all" spc="200" baseline="0" dirty="0">
                <a:solidFill>
                  <a:srgbClr val="FFFFFF"/>
                </a:solidFill>
                <a:latin typeface="+mj-lt"/>
                <a:ea typeface="+mj-ea"/>
                <a:cs typeface="+mj-cs"/>
              </a:rPr>
              <a:t>Tuition </a:t>
            </a:r>
          </a:p>
        </p:txBody>
      </p:sp>
      <p:sp>
        <p:nvSpPr>
          <p:cNvPr id="4" name="Content Placeholder 3">
            <a:extLst>
              <a:ext uri="{FF2B5EF4-FFF2-40B4-BE49-F238E27FC236}">
                <a16:creationId xmlns:a16="http://schemas.microsoft.com/office/drawing/2014/main" id="{D509A34B-C383-0836-2000-B65CF2ADE116}"/>
              </a:ext>
            </a:extLst>
          </p:cNvPr>
          <p:cNvSpPr>
            <a:spLocks/>
          </p:cNvSpPr>
          <p:nvPr/>
        </p:nvSpPr>
        <p:spPr>
          <a:xfrm>
            <a:off x="5344159" y="548640"/>
            <a:ext cx="6716035" cy="5868635"/>
          </a:xfrm>
          <a:prstGeom prst="rect">
            <a:avLst/>
          </a:prstGeom>
        </p:spPr>
        <p:txBody>
          <a:bodyPr>
            <a:noAutofit/>
          </a:bodyPr>
          <a:lstStyle/>
          <a:p>
            <a:pPr defTabSz="347472">
              <a:lnSpc>
                <a:spcPct val="90000"/>
              </a:lnSpc>
              <a:spcAft>
                <a:spcPts val="600"/>
              </a:spcAft>
            </a:pPr>
            <a:r>
              <a:rPr lang="en-US" sz="1600" b="1" kern="1200" dirty="0">
                <a:solidFill>
                  <a:schemeClr val="tx1"/>
                </a:solidFill>
                <a:latin typeface="+mn-lt"/>
                <a:ea typeface="+mn-ea"/>
                <a:cs typeface="+mn-cs"/>
              </a:rPr>
              <a:t>Graduate Tuition Fee Deadlines</a:t>
            </a:r>
          </a:p>
          <a:p>
            <a:pPr defTabSz="347472">
              <a:lnSpc>
                <a:spcPct val="90000"/>
              </a:lnSpc>
              <a:spcAft>
                <a:spcPts val="600"/>
              </a:spcAft>
            </a:pPr>
            <a:endParaRPr lang="en-US" sz="1600" kern="1200" dirty="0">
              <a:solidFill>
                <a:schemeClr val="tx1"/>
              </a:solidFill>
              <a:latin typeface="+mn-lt"/>
              <a:ea typeface="+mn-ea"/>
              <a:cs typeface="+mn-cs"/>
            </a:endParaRPr>
          </a:p>
          <a:p>
            <a:pPr defTabSz="347472">
              <a:lnSpc>
                <a:spcPct val="90000"/>
              </a:lnSpc>
              <a:spcAft>
                <a:spcPts val="600"/>
              </a:spcAft>
            </a:pPr>
            <a:r>
              <a:rPr lang="en-US" sz="1600" kern="1200" dirty="0">
                <a:solidFill>
                  <a:schemeClr val="tx1"/>
                </a:solidFill>
                <a:latin typeface="+mn-lt"/>
                <a:ea typeface="+mn-ea"/>
                <a:cs typeface="+mn-cs"/>
              </a:rPr>
              <a:t>Fall Term: 		September 28, 2025</a:t>
            </a:r>
          </a:p>
          <a:p>
            <a:pPr defTabSz="347472">
              <a:lnSpc>
                <a:spcPct val="90000"/>
              </a:lnSpc>
              <a:spcAft>
                <a:spcPts val="600"/>
              </a:spcAft>
            </a:pPr>
            <a:r>
              <a:rPr lang="en-US" sz="1600" kern="1200" dirty="0">
                <a:solidFill>
                  <a:schemeClr val="tx1"/>
                </a:solidFill>
                <a:latin typeface="+mn-lt"/>
                <a:ea typeface="+mn-ea"/>
                <a:cs typeface="+mn-cs"/>
              </a:rPr>
              <a:t>Winter Term:</a:t>
            </a:r>
            <a:r>
              <a:rPr lang="en-US" sz="1600" dirty="0"/>
              <a:t> 	</a:t>
            </a:r>
            <a:r>
              <a:rPr lang="en-US" sz="1600" kern="1200" dirty="0">
                <a:solidFill>
                  <a:schemeClr val="tx1"/>
                </a:solidFill>
                <a:latin typeface="+mn-lt"/>
                <a:ea typeface="+mn-ea"/>
                <a:cs typeface="+mn-cs"/>
              </a:rPr>
              <a:t>January 28, 2026</a:t>
            </a:r>
          </a:p>
          <a:p>
            <a:pPr defTabSz="347472">
              <a:lnSpc>
                <a:spcPct val="90000"/>
              </a:lnSpc>
              <a:spcAft>
                <a:spcPts val="600"/>
              </a:spcAft>
            </a:pPr>
            <a:r>
              <a:rPr lang="en-US" sz="1600" kern="1200" dirty="0">
                <a:solidFill>
                  <a:schemeClr val="tx1"/>
                </a:solidFill>
                <a:latin typeface="+mn-lt"/>
                <a:ea typeface="+mn-ea"/>
                <a:cs typeface="+mn-cs"/>
              </a:rPr>
              <a:t>Summer Term:	May 28, 2026</a:t>
            </a:r>
          </a:p>
          <a:p>
            <a:pPr defTabSz="347472">
              <a:lnSpc>
                <a:spcPct val="90000"/>
              </a:lnSpc>
              <a:spcAft>
                <a:spcPts val="600"/>
              </a:spcAft>
            </a:pPr>
            <a:endParaRPr lang="en-US" sz="1600" kern="1200" dirty="0">
              <a:solidFill>
                <a:schemeClr val="tx1"/>
              </a:solidFill>
              <a:latin typeface="+mn-lt"/>
              <a:ea typeface="+mn-ea"/>
              <a:cs typeface="+mn-cs"/>
            </a:endParaRPr>
          </a:p>
          <a:p>
            <a:pPr defTabSz="347472">
              <a:lnSpc>
                <a:spcPct val="90000"/>
              </a:lnSpc>
              <a:spcAft>
                <a:spcPts val="600"/>
              </a:spcAft>
            </a:pPr>
            <a:r>
              <a:rPr lang="en-US" sz="1600" kern="1200" dirty="0">
                <a:solidFill>
                  <a:schemeClr val="tx1"/>
                </a:solidFill>
                <a:latin typeface="+mn-lt"/>
                <a:ea typeface="+mn-ea"/>
                <a:cs typeface="+mn-cs"/>
              </a:rPr>
              <a:t>You must be registered in your program’s placeholder for your tuition billing to be applied to your student account. </a:t>
            </a:r>
          </a:p>
          <a:p>
            <a:pPr defTabSz="347472">
              <a:lnSpc>
                <a:spcPct val="90000"/>
              </a:lnSpc>
              <a:spcAft>
                <a:spcPts val="600"/>
              </a:spcAft>
            </a:pPr>
            <a:br>
              <a:rPr lang="en-US" sz="1600" kern="1200" dirty="0">
                <a:solidFill>
                  <a:schemeClr val="tx1"/>
                </a:solidFill>
                <a:latin typeface="+mn-lt"/>
                <a:ea typeface="+mn-ea"/>
                <a:cs typeface="+mn-cs"/>
              </a:rPr>
            </a:br>
            <a:r>
              <a:rPr lang="en-US" sz="1600" kern="1200" dirty="0">
                <a:solidFill>
                  <a:schemeClr val="tx1"/>
                </a:solidFill>
                <a:latin typeface="+mn-lt"/>
                <a:ea typeface="+mn-ea"/>
                <a:cs typeface="+mn-cs"/>
              </a:rPr>
              <a:t>Billing is applied 2-3 weeks prior to the start of a new term.</a:t>
            </a:r>
          </a:p>
          <a:p>
            <a:pPr defTabSz="347472">
              <a:lnSpc>
                <a:spcPct val="90000"/>
              </a:lnSpc>
              <a:spcAft>
                <a:spcPts val="600"/>
              </a:spcAft>
            </a:pPr>
            <a:br>
              <a:rPr lang="en-US" sz="1600" kern="1200" dirty="0">
                <a:solidFill>
                  <a:schemeClr val="tx1"/>
                </a:solidFill>
                <a:latin typeface="+mn-lt"/>
                <a:ea typeface="+mn-ea"/>
                <a:cs typeface="+mn-cs"/>
              </a:rPr>
            </a:br>
            <a:r>
              <a:rPr lang="en-US" sz="1600" kern="1200" dirty="0">
                <a:solidFill>
                  <a:schemeClr val="tx1"/>
                </a:solidFill>
                <a:latin typeface="+mn-lt"/>
                <a:ea typeface="+mn-ea"/>
                <a:cs typeface="+mn-cs"/>
              </a:rPr>
              <a:t>You can view your tuition in the </a:t>
            </a:r>
            <a:r>
              <a:rPr lang="en-US" sz="1600" kern="1200" dirty="0" err="1">
                <a:solidFill>
                  <a:schemeClr val="tx1"/>
                </a:solidFill>
                <a:latin typeface="+mn-lt"/>
                <a:ea typeface="+mn-ea"/>
                <a:cs typeface="+mn-cs"/>
              </a:rPr>
              <a:t>myTrent</a:t>
            </a:r>
            <a:r>
              <a:rPr lang="en-US" sz="1600" kern="1200" dirty="0">
                <a:solidFill>
                  <a:schemeClr val="tx1"/>
                </a:solidFill>
                <a:latin typeface="+mn-lt"/>
                <a:ea typeface="+mn-ea"/>
                <a:cs typeface="+mn-cs"/>
              </a:rPr>
              <a:t> portal:</a:t>
            </a:r>
          </a:p>
          <a:p>
            <a:pPr defTabSz="347472">
              <a:lnSpc>
                <a:spcPct val="90000"/>
              </a:lnSpc>
              <a:spcAft>
                <a:spcPts val="600"/>
              </a:spcAft>
            </a:pPr>
            <a:r>
              <a:rPr lang="en-US" sz="1600" kern="1200" dirty="0" err="1">
                <a:solidFill>
                  <a:schemeClr val="tx1"/>
                </a:solidFill>
                <a:latin typeface="+mn-lt"/>
                <a:ea typeface="+mn-ea"/>
                <a:cs typeface="+mn-cs"/>
              </a:rPr>
              <a:t>myTrent</a:t>
            </a:r>
            <a:r>
              <a:rPr lang="en-US" sz="1600" kern="1200" dirty="0">
                <a:solidFill>
                  <a:schemeClr val="tx1"/>
                </a:solidFill>
                <a:latin typeface="+mn-lt"/>
                <a:ea typeface="+mn-ea"/>
                <a:cs typeface="+mn-cs"/>
              </a:rPr>
              <a:t> &gt; Finance &gt; My Account &gt; Account Statement. </a:t>
            </a:r>
          </a:p>
          <a:p>
            <a:pPr marL="0" marR="0" lvl="0" indent="0" algn="l" defTabSz="914400" rtl="0" eaLnBrk="1" fontAlgn="auto" latinLnBrk="0" hangingPunct="1">
              <a:lnSpc>
                <a:spcPct val="100000"/>
              </a:lnSpc>
              <a:spcBef>
                <a:spcPts val="1000"/>
              </a:spcBef>
              <a:spcAft>
                <a:spcPts val="600"/>
              </a:spcAft>
              <a:buClr>
                <a:srgbClr val="9BAFB5"/>
              </a:buClr>
              <a:buSzTx/>
              <a:buFontTx/>
              <a:buNone/>
              <a:tabLst/>
              <a:defRPr/>
            </a:pPr>
            <a:br>
              <a:rPr lang="en-US" sz="1600" kern="1200" dirty="0">
                <a:solidFill>
                  <a:schemeClr val="tx1"/>
                </a:solidFill>
                <a:latin typeface="+mn-lt"/>
                <a:ea typeface="+mn-ea"/>
                <a:cs typeface="+mn-cs"/>
              </a:rPr>
            </a:br>
            <a:r>
              <a:rPr lang="en-US" sz="1600" kern="1200" dirty="0">
                <a:solidFill>
                  <a:schemeClr val="tx1"/>
                </a:solidFill>
                <a:latin typeface="+mn-lt"/>
                <a:ea typeface="+mn-ea"/>
                <a:cs typeface="+mn-cs"/>
              </a:rPr>
              <a:t>Please check your program’s 2025-26 tuition fees before the start of term, as </a:t>
            </a:r>
            <a:r>
              <a:rPr lang="en-US" sz="1600" kern="1200" dirty="0">
                <a:solidFill>
                  <a:schemeClr val="tx1"/>
                </a:solidFill>
                <a:ea typeface="+mn-ea"/>
                <a:cs typeface="+mn-cs"/>
              </a:rPr>
              <a:t>they have increased beyond the estimate provided in your admission letter. </a:t>
            </a:r>
          </a:p>
          <a:p>
            <a:pPr marL="0" marR="0" lvl="0" indent="0" algn="l" defTabSz="914400" rtl="0" eaLnBrk="1" fontAlgn="auto" latinLnBrk="0" hangingPunct="1">
              <a:lnSpc>
                <a:spcPct val="100000"/>
              </a:lnSpc>
              <a:spcBef>
                <a:spcPts val="1000"/>
              </a:spcBef>
              <a:spcAft>
                <a:spcPts val="600"/>
              </a:spcAft>
              <a:buClr>
                <a:srgbClr val="9BAFB5"/>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ea typeface="+mn-ea"/>
                <a:cs typeface="+mn-cs"/>
              </a:rPr>
              <a:t>It is important to review your student account regularly, especially after registration changes. </a:t>
            </a:r>
          </a:p>
          <a:p>
            <a:pPr defTabSz="347472">
              <a:lnSpc>
                <a:spcPct val="90000"/>
              </a:lnSpc>
              <a:spcAft>
                <a:spcPts val="600"/>
              </a:spcAft>
            </a:pPr>
            <a:endParaRPr lang="en-US" sz="1600" kern="1200" dirty="0">
              <a:solidFill>
                <a:schemeClr val="tx1"/>
              </a:solidFill>
              <a:latin typeface="+mn-lt"/>
              <a:ea typeface="+mn-ea"/>
              <a:cs typeface="+mn-cs"/>
            </a:endParaRPr>
          </a:p>
          <a:p>
            <a:pPr defTabSz="347472">
              <a:lnSpc>
                <a:spcPct val="90000"/>
              </a:lnSpc>
              <a:spcAft>
                <a:spcPts val="600"/>
              </a:spcAft>
            </a:pPr>
            <a:endParaRPr lang="en-US" sz="1600" kern="1200" dirty="0">
              <a:solidFill>
                <a:schemeClr val="tx1"/>
              </a:solidFill>
              <a:latin typeface="+mn-lt"/>
              <a:ea typeface="+mn-ea"/>
              <a:cs typeface="+mn-cs"/>
            </a:endParaRPr>
          </a:p>
          <a:p>
            <a:pPr defTabSz="347472">
              <a:lnSpc>
                <a:spcPct val="90000"/>
              </a:lnSpc>
              <a:spcAft>
                <a:spcPts val="600"/>
              </a:spcAft>
            </a:pPr>
            <a:endParaRPr lang="en-US" sz="1600" dirty="0"/>
          </a:p>
        </p:txBody>
      </p:sp>
    </p:spTree>
    <p:extLst>
      <p:ext uri="{BB962C8B-B14F-4D97-AF65-F5344CB8AC3E}">
        <p14:creationId xmlns:p14="http://schemas.microsoft.com/office/powerpoint/2010/main" val="1754370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212DE-8245-F6B7-0068-863EAB28927E}"/>
              </a:ext>
            </a:extLst>
          </p:cNvPr>
          <p:cNvSpPr>
            <a:spLocks noGrp="1"/>
          </p:cNvSpPr>
          <p:nvPr>
            <p:ph type="title"/>
          </p:nvPr>
        </p:nvSpPr>
        <p:spPr>
          <a:xfrm>
            <a:off x="5381488" y="426318"/>
            <a:ext cx="5925310" cy="860072"/>
          </a:xfrm>
        </p:spPr>
        <p:txBody>
          <a:bodyPr vert="horz" lIns="182880" tIns="182880" rIns="182880" bIns="182880" rtlCol="0" anchor="ctr">
            <a:normAutofit/>
          </a:bodyPr>
          <a:lstStyle/>
          <a:p>
            <a:r>
              <a:rPr lang="en-US" sz="2400" dirty="0"/>
              <a:t>Tuition Payments</a:t>
            </a:r>
          </a:p>
        </p:txBody>
      </p:sp>
      <p:sp>
        <p:nvSpPr>
          <p:cNvPr id="3" name="Content Placeholder 2">
            <a:extLst>
              <a:ext uri="{FF2B5EF4-FFF2-40B4-BE49-F238E27FC236}">
                <a16:creationId xmlns:a16="http://schemas.microsoft.com/office/drawing/2014/main" id="{4478D998-EBE6-1E12-2244-4661A91033E4}"/>
              </a:ext>
            </a:extLst>
          </p:cNvPr>
          <p:cNvSpPr>
            <a:spLocks noGrp="1"/>
          </p:cNvSpPr>
          <p:nvPr>
            <p:ph sz="quarter" idx="27"/>
          </p:nvPr>
        </p:nvSpPr>
        <p:spPr>
          <a:xfrm>
            <a:off x="4933431" y="1578947"/>
            <a:ext cx="6949440" cy="3700105"/>
          </a:xfrm>
        </p:spPr>
        <p:txBody>
          <a:bodyPr vert="horz" lIns="91440" tIns="45720" rIns="91440" bIns="45720" rtlCol="0">
            <a:normAutofit/>
          </a:bodyPr>
          <a:lstStyle/>
          <a:p>
            <a:pPr marL="0" indent="0">
              <a:lnSpc>
                <a:spcPct val="90000"/>
              </a:lnSpc>
              <a:buNone/>
            </a:pPr>
            <a:r>
              <a:rPr lang="en-US" sz="1600" dirty="0"/>
              <a:t>Payment options are divided into categories. Select the category that best suits your financial scenario on the </a:t>
            </a:r>
            <a:r>
              <a:rPr lang="en-US" sz="1600" u="sng" dirty="0">
                <a:hlinkClick r:id="rId2">
                  <a:extLst>
                    <a:ext uri="{A12FA001-AC4F-418D-AE19-62706E023703}">
                      <ahyp:hlinkClr xmlns:ahyp="http://schemas.microsoft.com/office/drawing/2018/hyperlinkcolor" val="tx"/>
                    </a:ext>
                  </a:extLst>
                </a:hlinkClick>
              </a:rPr>
              <a:t>Making a Payment</a:t>
            </a:r>
            <a:r>
              <a:rPr lang="en-US" sz="1600" dirty="0"/>
              <a:t> webpage.</a:t>
            </a:r>
            <a:br>
              <a:rPr lang="en-US" sz="1600" dirty="0"/>
            </a:br>
            <a:endParaRPr lang="en-US" sz="1600" dirty="0"/>
          </a:p>
          <a:p>
            <a:pPr marL="285750" indent="-285750">
              <a:lnSpc>
                <a:spcPct val="90000"/>
              </a:lnSpc>
              <a:spcBef>
                <a:spcPts val="600"/>
              </a:spcBef>
              <a:buFont typeface="Arial" panose="020B0604020202020204" pitchFamily="34" charset="0"/>
              <a:buChar char="•"/>
            </a:pPr>
            <a:r>
              <a:rPr lang="en-US" sz="1600" dirty="0"/>
              <a:t>Payment Methods for Registered students</a:t>
            </a:r>
          </a:p>
          <a:p>
            <a:pPr marL="285750" indent="-285750">
              <a:lnSpc>
                <a:spcPct val="90000"/>
              </a:lnSpc>
              <a:spcBef>
                <a:spcPts val="600"/>
              </a:spcBef>
              <a:buFont typeface="Arial" panose="020B0604020202020204" pitchFamily="34" charset="0"/>
              <a:buChar char="•"/>
            </a:pPr>
            <a:r>
              <a:rPr lang="en-US" sz="1600" dirty="0"/>
              <a:t>Payment Methods for Applicants &amp; for Students who have Accepted their Offer of Admissions</a:t>
            </a:r>
          </a:p>
          <a:p>
            <a:pPr marL="285750" indent="-285750">
              <a:lnSpc>
                <a:spcPct val="90000"/>
              </a:lnSpc>
              <a:spcBef>
                <a:spcPts val="600"/>
              </a:spcBef>
              <a:buFont typeface="Arial" panose="020B0604020202020204" pitchFamily="34" charset="0"/>
              <a:buChar char="•"/>
            </a:pPr>
            <a:r>
              <a:rPr lang="en-US" sz="1600" dirty="0"/>
              <a:t>Making a Successful Convera Payment</a:t>
            </a:r>
          </a:p>
          <a:p>
            <a:pPr marL="285750" indent="-285750">
              <a:lnSpc>
                <a:spcPct val="90000"/>
              </a:lnSpc>
              <a:spcBef>
                <a:spcPts val="600"/>
              </a:spcBef>
              <a:buFont typeface="Arial" panose="020B0604020202020204" pitchFamily="34" charset="0"/>
              <a:buChar char="•"/>
            </a:pPr>
            <a:r>
              <a:rPr lang="en-US" sz="1600" dirty="0"/>
              <a:t>Payments Methods for Students Receiving OSAP</a:t>
            </a:r>
          </a:p>
          <a:p>
            <a:pPr marL="285750" indent="-285750">
              <a:lnSpc>
                <a:spcPct val="90000"/>
              </a:lnSpc>
              <a:spcBef>
                <a:spcPts val="600"/>
              </a:spcBef>
              <a:buFont typeface="Arial" panose="020B0604020202020204" pitchFamily="34" charset="0"/>
              <a:buChar char="•"/>
            </a:pPr>
            <a:r>
              <a:rPr lang="en-US" sz="1600" dirty="0"/>
              <a:t>Payment Methods for Third Party Sponsored Students</a:t>
            </a:r>
          </a:p>
          <a:p>
            <a:pPr marL="285750" indent="-285750">
              <a:lnSpc>
                <a:spcPct val="90000"/>
              </a:lnSpc>
              <a:spcBef>
                <a:spcPts val="600"/>
              </a:spcBef>
              <a:buFont typeface="Arial" panose="020B0604020202020204" pitchFamily="34" charset="0"/>
              <a:buChar char="•"/>
            </a:pPr>
            <a:r>
              <a:rPr lang="en-US" sz="1600" dirty="0"/>
              <a:t>Payment Methods for Inactive Students </a:t>
            </a:r>
          </a:p>
          <a:p>
            <a:pPr marL="285750" indent="-285750">
              <a:lnSpc>
                <a:spcPct val="90000"/>
              </a:lnSpc>
              <a:spcBef>
                <a:spcPts val="600"/>
              </a:spcBef>
              <a:buFont typeface="Arial" panose="020B0604020202020204" pitchFamily="34" charset="0"/>
              <a:buChar char="•"/>
            </a:pPr>
            <a:r>
              <a:rPr lang="en-US" sz="1600" dirty="0"/>
              <a:t>Important Information related to student payments</a:t>
            </a:r>
          </a:p>
          <a:p>
            <a:pPr marL="0" marR="0" lvl="0" indent="0">
              <a:spcBef>
                <a:spcPts val="0"/>
              </a:spcBef>
              <a:spcAft>
                <a:spcPts val="0"/>
              </a:spcAft>
              <a:buNone/>
            </a:pPr>
            <a:br>
              <a:rPr lang="en-US" sz="1600" dirty="0">
                <a:solidFill>
                  <a:schemeClr val="tx1"/>
                </a:solidFill>
                <a:effectLst/>
                <a:ea typeface="Times New Roman" panose="02020603050405020304" pitchFamily="18" charset="0"/>
                <a:cs typeface="Aptos" panose="020B0004020202020204" pitchFamily="34" charset="0"/>
              </a:rPr>
            </a:br>
            <a:endParaRPr lang="en-US" sz="1500" dirty="0"/>
          </a:p>
        </p:txBody>
      </p:sp>
      <p:pic>
        <p:nvPicPr>
          <p:cNvPr id="5" name="Picture 4">
            <a:extLst>
              <a:ext uri="{FF2B5EF4-FFF2-40B4-BE49-F238E27FC236}">
                <a16:creationId xmlns:a16="http://schemas.microsoft.com/office/drawing/2014/main" id="{B285D35A-8105-2BC9-F754-203EBD03C8F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 y="10"/>
            <a:ext cx="4657325" cy="6857990"/>
          </a:xfrm>
          <a:prstGeom prst="rect">
            <a:avLst/>
          </a:prstGeom>
        </p:spPr>
      </p:pic>
    </p:spTree>
    <p:extLst>
      <p:ext uri="{BB962C8B-B14F-4D97-AF65-F5344CB8AC3E}">
        <p14:creationId xmlns:p14="http://schemas.microsoft.com/office/powerpoint/2010/main" val="2919749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62CAF5-1CB7-77DE-C531-E466440E12E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42" y="10"/>
            <a:ext cx="6096000" cy="6857990"/>
          </a:xfrm>
          <a:prstGeom prst="rect">
            <a:avLst/>
          </a:prstGeom>
        </p:spPr>
      </p:pic>
      <p:sp>
        <p:nvSpPr>
          <p:cNvPr id="2" name="Title 1">
            <a:extLst>
              <a:ext uri="{FF2B5EF4-FFF2-40B4-BE49-F238E27FC236}">
                <a16:creationId xmlns:a16="http://schemas.microsoft.com/office/drawing/2014/main" id="{5A0D1587-A4D9-EACB-F2E5-01C758C804E8}"/>
              </a:ext>
            </a:extLst>
          </p:cNvPr>
          <p:cNvSpPr>
            <a:spLocks noGrp="1"/>
          </p:cNvSpPr>
          <p:nvPr>
            <p:ph type="title"/>
          </p:nvPr>
        </p:nvSpPr>
        <p:spPr>
          <a:xfrm>
            <a:off x="804993" y="472288"/>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dirty="0">
                <a:solidFill>
                  <a:schemeClr val="bg1"/>
                </a:solidFill>
              </a:rPr>
              <a:t>Important Additional Information</a:t>
            </a:r>
          </a:p>
        </p:txBody>
      </p:sp>
      <p:sp>
        <p:nvSpPr>
          <p:cNvPr id="3" name="Content Placeholder 2">
            <a:extLst>
              <a:ext uri="{FF2B5EF4-FFF2-40B4-BE49-F238E27FC236}">
                <a16:creationId xmlns:a16="http://schemas.microsoft.com/office/drawing/2014/main" id="{D2A4D687-77EB-0E7F-0AFC-7FF8057E5B64}"/>
              </a:ext>
            </a:extLst>
          </p:cNvPr>
          <p:cNvSpPr>
            <a:spLocks noGrp="1"/>
          </p:cNvSpPr>
          <p:nvPr>
            <p:ph sz="quarter" idx="27"/>
          </p:nvPr>
        </p:nvSpPr>
        <p:spPr>
          <a:xfrm>
            <a:off x="6336792" y="72736"/>
            <a:ext cx="5596127" cy="6410703"/>
          </a:xfrm>
        </p:spPr>
        <p:txBody>
          <a:bodyPr vert="horz" lIns="91440" tIns="45720" rIns="91440" bIns="45720" rtlCol="0" anchor="ctr">
            <a:normAutofit/>
          </a:bodyPr>
          <a:lstStyle/>
          <a:p>
            <a:pPr marL="0" indent="0">
              <a:lnSpc>
                <a:spcPct val="90000"/>
              </a:lnSpc>
              <a:buNone/>
            </a:pPr>
            <a:r>
              <a:rPr lang="en-US" sz="1500" b="1" dirty="0"/>
              <a:t>Financing with Private Lenders – Important Process Information</a:t>
            </a:r>
          </a:p>
          <a:p>
            <a:pPr marL="0" indent="0">
              <a:lnSpc>
                <a:spcPct val="90000"/>
              </a:lnSpc>
              <a:buNone/>
            </a:pPr>
            <a:r>
              <a:rPr lang="en-US" sz="1500" dirty="0"/>
              <a:t>While students may opt to seek financing for their education through private lenders, please be aware that Trent University will not issue refunds greater than the student's Trent-related expenses (tuition, ancillary fees, meal plans, and ON-campus housing).</a:t>
            </a:r>
          </a:p>
          <a:p>
            <a:pPr marL="0" indent="0">
              <a:lnSpc>
                <a:spcPct val="90000"/>
              </a:lnSpc>
              <a:buNone/>
            </a:pPr>
            <a:r>
              <a:rPr lang="en-US" sz="1500" dirty="0"/>
              <a:t>Students who are borrowing funds to pay for OFF-campus housing and other living expenses should arrange for funds to be deposited directly into their personal bank account.</a:t>
            </a:r>
            <a:br>
              <a:rPr lang="en-US" sz="1500" dirty="0"/>
            </a:br>
            <a:endParaRPr lang="en-US" sz="1500" dirty="0"/>
          </a:p>
          <a:p>
            <a:pPr marL="0" indent="0">
              <a:lnSpc>
                <a:spcPct val="90000"/>
              </a:lnSpc>
              <a:buNone/>
            </a:pPr>
            <a:r>
              <a:rPr lang="en-US" sz="1500" b="1" dirty="0"/>
              <a:t>Late Fees and Returned / Declined Payments</a:t>
            </a:r>
          </a:p>
          <a:p>
            <a:pPr marL="0" indent="0">
              <a:lnSpc>
                <a:spcPct val="90000"/>
              </a:lnSpc>
              <a:buNone/>
            </a:pPr>
            <a:r>
              <a:rPr lang="en-US" sz="1500" dirty="0"/>
              <a:t>It is the student's responsibility to ensure that their payment(s) are received by the </a:t>
            </a:r>
            <a:r>
              <a:rPr lang="en-US" sz="1500" b="1" dirty="0"/>
              <a:t>Student Accounts Office </a:t>
            </a:r>
            <a:r>
              <a:rPr lang="en-US" sz="1500" dirty="0"/>
              <a:t>on or before the due date(s). </a:t>
            </a:r>
          </a:p>
          <a:p>
            <a:pPr marL="0" indent="0">
              <a:lnSpc>
                <a:spcPct val="90000"/>
              </a:lnSpc>
              <a:buNone/>
            </a:pPr>
            <a:r>
              <a:rPr lang="en-US" sz="1500" dirty="0"/>
              <a:t>A late charge of $100.00 is applied to all accounts with a late payment and interest will accrue.  An additional fee of $40 will be charged for all returned payments.</a:t>
            </a:r>
          </a:p>
          <a:p>
            <a:pPr marL="0" indent="0">
              <a:lnSpc>
                <a:spcPct val="90000"/>
              </a:lnSpc>
              <a:buNone/>
            </a:pPr>
            <a:r>
              <a:rPr lang="en-US" sz="1500" dirty="0"/>
              <a:t>To avoid monthly interest charges, please ensure your account balance is paid in full.  Outstanding balances are subject to monthly interest. </a:t>
            </a:r>
          </a:p>
        </p:txBody>
      </p:sp>
    </p:spTree>
    <p:extLst>
      <p:ext uri="{BB962C8B-B14F-4D97-AF65-F5344CB8AC3E}">
        <p14:creationId xmlns:p14="http://schemas.microsoft.com/office/powerpoint/2010/main" val="3913896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796E7-D448-93C2-9E14-6E7435931E2C}"/>
              </a:ext>
            </a:extLst>
          </p:cNvPr>
          <p:cNvSpPr>
            <a:spLocks noGrp="1"/>
          </p:cNvSpPr>
          <p:nvPr>
            <p:ph type="title"/>
          </p:nvPr>
        </p:nvSpPr>
        <p:spPr>
          <a:xfrm>
            <a:off x="2170043" y="702433"/>
            <a:ext cx="7851914" cy="912749"/>
          </a:xfrm>
        </p:spPr>
        <p:txBody>
          <a:bodyPr/>
          <a:lstStyle/>
          <a:p>
            <a:r>
              <a:rPr lang="en-US" dirty="0"/>
              <a:t>Payment Plans</a:t>
            </a:r>
            <a:endParaRPr lang="en-CA" dirty="0"/>
          </a:p>
        </p:txBody>
      </p:sp>
      <p:sp>
        <p:nvSpPr>
          <p:cNvPr id="3" name="Content Placeholder 2">
            <a:extLst>
              <a:ext uri="{FF2B5EF4-FFF2-40B4-BE49-F238E27FC236}">
                <a16:creationId xmlns:a16="http://schemas.microsoft.com/office/drawing/2014/main" id="{60D4C385-C8B0-FFB7-2E3B-E7187BE04A1E}"/>
              </a:ext>
            </a:extLst>
          </p:cNvPr>
          <p:cNvSpPr>
            <a:spLocks noGrp="1"/>
          </p:cNvSpPr>
          <p:nvPr>
            <p:ph sz="quarter" idx="27"/>
          </p:nvPr>
        </p:nvSpPr>
        <p:spPr>
          <a:xfrm>
            <a:off x="551169" y="2087850"/>
            <a:ext cx="5625895" cy="4067717"/>
          </a:xfrm>
        </p:spPr>
        <p:txBody>
          <a:bodyPr>
            <a:normAutofit/>
          </a:bodyPr>
          <a:lstStyle/>
          <a:p>
            <a:pPr algn="l">
              <a:buNone/>
            </a:pPr>
            <a:r>
              <a:rPr lang="en-US" b="0" i="0" dirty="0">
                <a:solidFill>
                  <a:srgbClr val="0B2318"/>
                </a:solidFill>
                <a:effectLst/>
                <a:latin typeface="museo-sans"/>
              </a:rPr>
              <a:t>	Payment Plans are a type of financial arrangement that will allow students to make periodic payments towards tuition fees. This opportunity provides a convenient way to pay fees with more management payments. </a:t>
            </a:r>
          </a:p>
          <a:p>
            <a:pPr algn="l">
              <a:buNone/>
            </a:pPr>
            <a:endParaRPr lang="en-US" b="0" i="0" dirty="0">
              <a:solidFill>
                <a:srgbClr val="0B2318"/>
              </a:solidFill>
              <a:effectLst/>
              <a:latin typeface="museo-sans"/>
            </a:endParaRPr>
          </a:p>
          <a:p>
            <a:pPr algn="l">
              <a:buNone/>
            </a:pPr>
            <a:r>
              <a:rPr lang="en-US" dirty="0">
                <a:solidFill>
                  <a:srgbClr val="0B2318"/>
                </a:solidFill>
                <a:latin typeface="museo-sans"/>
              </a:rPr>
              <a:t>	</a:t>
            </a:r>
            <a:r>
              <a:rPr lang="en-US" b="0" i="0" dirty="0">
                <a:solidFill>
                  <a:srgbClr val="0B2318"/>
                </a:solidFill>
                <a:effectLst/>
                <a:latin typeface="museo-sans"/>
              </a:rPr>
              <a:t>Graduate students can apply for a payment plan at the beginning of each term (September, January, and May). </a:t>
            </a:r>
          </a:p>
          <a:p>
            <a:endParaRPr lang="en-CA" dirty="0"/>
          </a:p>
        </p:txBody>
      </p:sp>
      <p:sp>
        <p:nvSpPr>
          <p:cNvPr id="4" name="Content Placeholder 3">
            <a:extLst>
              <a:ext uri="{FF2B5EF4-FFF2-40B4-BE49-F238E27FC236}">
                <a16:creationId xmlns:a16="http://schemas.microsoft.com/office/drawing/2014/main" id="{C11F08DB-66B5-2321-1C42-EEC5F02AC3B6}"/>
              </a:ext>
            </a:extLst>
          </p:cNvPr>
          <p:cNvSpPr>
            <a:spLocks noGrp="1"/>
          </p:cNvSpPr>
          <p:nvPr>
            <p:ph sz="quarter" idx="28"/>
          </p:nvPr>
        </p:nvSpPr>
        <p:spPr>
          <a:xfrm>
            <a:off x="6819089" y="2087850"/>
            <a:ext cx="4912467" cy="4142840"/>
          </a:xfrm>
        </p:spPr>
        <p:txBody>
          <a:bodyPr/>
          <a:lstStyle/>
          <a:p>
            <a:pPr marL="0" marR="0" lvl="0" indent="0" algn="l" defTabSz="914400" rtl="0" eaLnBrk="1" fontAlgn="auto" latinLnBrk="0" hangingPunct="1">
              <a:lnSpc>
                <a:spcPct val="100000"/>
              </a:lnSpc>
              <a:spcBef>
                <a:spcPts val="1000"/>
              </a:spcBef>
              <a:spcAft>
                <a:spcPts val="0"/>
              </a:spcAft>
              <a:buClr>
                <a:srgbClr val="418AB3"/>
              </a:buClr>
              <a:buSzTx/>
              <a:buFont typeface="+mj-lt"/>
              <a:buNone/>
              <a:tabLst/>
              <a:defRPr/>
            </a:pPr>
            <a:r>
              <a:rPr kumimoji="0" lang="en-US" sz="1800" b="0" i="0" u="none" strike="noStrike" kern="1200" cap="none" spc="0" normalizeH="0" baseline="0" noProof="0" dirty="0">
                <a:ln>
                  <a:noFill/>
                </a:ln>
                <a:solidFill>
                  <a:schemeClr val="tx1"/>
                </a:solidFill>
                <a:effectLst/>
                <a:uLnTx/>
                <a:uFillTx/>
                <a:latin typeface="museo-sans"/>
                <a:ea typeface="+mn-ea"/>
                <a:cs typeface="+mn-cs"/>
              </a:rPr>
              <a:t>Please visit </a:t>
            </a:r>
            <a:r>
              <a:rPr kumimoji="0" lang="en-US" sz="1800" b="0" i="0" u="sng" strike="noStrike" kern="1200" cap="none" spc="0" normalizeH="0" baseline="0" noProof="0" dirty="0">
                <a:ln>
                  <a:noFill/>
                </a:ln>
                <a:solidFill>
                  <a:schemeClr val="tx1"/>
                </a:solidFill>
                <a:effectLst/>
                <a:uLnTx/>
                <a:uFillTx/>
                <a:latin typeface="museo-sans"/>
                <a:ea typeface="+mn-ea"/>
                <a:cs typeface="+mn-cs"/>
                <a:hlinkClick r:id="rId2">
                  <a:extLst>
                    <a:ext uri="{A12FA001-AC4F-418D-AE19-62706E023703}">
                      <ahyp:hlinkClr xmlns:ahyp="http://schemas.microsoft.com/office/drawing/2018/hyperlinkcolor" val="tx"/>
                    </a:ext>
                  </a:extLst>
                </a:hlinkClick>
              </a:rPr>
              <a:t>Student Finance's payment plan webpage</a:t>
            </a:r>
            <a:r>
              <a:rPr kumimoji="0" lang="en-US" sz="1800" b="0" i="0" u="none" strike="noStrike" kern="1200" cap="none" spc="0" normalizeH="0" baseline="0" noProof="0" dirty="0">
                <a:ln>
                  <a:noFill/>
                </a:ln>
                <a:solidFill>
                  <a:schemeClr val="tx1"/>
                </a:solidFill>
                <a:effectLst/>
                <a:uLnTx/>
                <a:uFillTx/>
                <a:latin typeface="museo-sans"/>
                <a:ea typeface="+mn-ea"/>
                <a:cs typeface="+mn-cs"/>
              </a:rPr>
              <a:t> for more information. </a:t>
            </a:r>
          </a:p>
          <a:p>
            <a:pPr marL="0" marR="0" lvl="0" indent="0" algn="l" defTabSz="914400" rtl="0" eaLnBrk="1" fontAlgn="auto" latinLnBrk="0" hangingPunct="1">
              <a:lnSpc>
                <a:spcPct val="100000"/>
              </a:lnSpc>
              <a:spcBef>
                <a:spcPts val="1000"/>
              </a:spcBef>
              <a:spcAft>
                <a:spcPts val="0"/>
              </a:spcAft>
              <a:buClr>
                <a:srgbClr val="418AB3"/>
              </a:buClr>
              <a:buSzTx/>
              <a:buFont typeface="+mj-lt"/>
              <a:buNone/>
              <a:tabLst/>
              <a:defRPr/>
            </a:pPr>
            <a:r>
              <a:rPr kumimoji="0" lang="en-US" sz="1800" b="0" i="0" u="none" strike="noStrike" kern="1200" cap="none" spc="0" normalizeH="0" baseline="0" noProof="0" dirty="0">
                <a:ln>
                  <a:noFill/>
                </a:ln>
                <a:solidFill>
                  <a:schemeClr val="tx1"/>
                </a:solidFill>
                <a:effectLst/>
                <a:uLnTx/>
                <a:uFillTx/>
                <a:latin typeface="museo-sans"/>
                <a:ea typeface="+mn-ea"/>
                <a:cs typeface="+mn-cs"/>
              </a:rPr>
              <a:t>Questions:  </a:t>
            </a:r>
            <a:r>
              <a:rPr kumimoji="0" lang="en-US" sz="1800" b="0" i="0" u="sng" strike="noStrike" kern="1200" cap="none" spc="0" normalizeH="0" baseline="0" noProof="0" dirty="0">
                <a:ln>
                  <a:noFill/>
                </a:ln>
                <a:solidFill>
                  <a:schemeClr val="tx1"/>
                </a:solidFill>
                <a:effectLst/>
                <a:uLnTx/>
                <a:uFillTx/>
                <a:latin typeface="museo-sans"/>
                <a:ea typeface="+mn-ea"/>
                <a:cs typeface="+mn-cs"/>
                <a:hlinkClick r:id="rId3">
                  <a:extLst>
                    <a:ext uri="{A12FA001-AC4F-418D-AE19-62706E023703}">
                      <ahyp:hlinkClr xmlns:ahyp="http://schemas.microsoft.com/office/drawing/2018/hyperlinkcolor" val="tx"/>
                    </a:ext>
                  </a:extLst>
                </a:hlinkClick>
              </a:rPr>
              <a:t>campuspayment@trentu.ca</a:t>
            </a:r>
            <a:endParaRPr kumimoji="0" lang="en-US" sz="1800" b="0" i="0" u="none" strike="noStrike" kern="1200" cap="none" spc="0" normalizeH="0" baseline="0" noProof="0" dirty="0">
              <a:ln>
                <a:noFill/>
              </a:ln>
              <a:solidFill>
                <a:schemeClr val="tx1"/>
              </a:solidFill>
              <a:effectLst/>
              <a:uLnTx/>
              <a:uFillTx/>
              <a:latin typeface="museo-sans"/>
              <a:ea typeface="+mn-ea"/>
              <a:cs typeface="+mn-cs"/>
            </a:endParaRPr>
          </a:p>
          <a:p>
            <a:pPr marL="0" marR="0" lvl="0" indent="0" algn="l" defTabSz="914400" rtl="0" eaLnBrk="1" fontAlgn="auto" latinLnBrk="0" hangingPunct="1">
              <a:lnSpc>
                <a:spcPct val="100000"/>
              </a:lnSpc>
              <a:spcBef>
                <a:spcPts val="1000"/>
              </a:spcBef>
              <a:spcAft>
                <a:spcPts val="0"/>
              </a:spcAft>
              <a:buClr>
                <a:srgbClr val="418AB3"/>
              </a:buClr>
              <a:buSzTx/>
              <a:buFont typeface="+mj-lt"/>
              <a:buNone/>
              <a:tabLst/>
              <a:defRPr/>
            </a:pPr>
            <a:r>
              <a:rPr kumimoji="0" lang="en-US" sz="1800" b="0" i="0" u="none" strike="noStrike" kern="1200" cap="none" spc="0" normalizeH="0" baseline="0" noProof="0" dirty="0">
                <a:ln>
                  <a:noFill/>
                </a:ln>
                <a:solidFill>
                  <a:srgbClr val="0B2318"/>
                </a:solidFill>
                <a:effectLst/>
                <a:uLnTx/>
                <a:uFillTx/>
                <a:latin typeface="museo-sans"/>
                <a:ea typeface="+mn-ea"/>
                <a:cs typeface="+mn-cs"/>
              </a:rPr>
              <a:t>There is an enrollment fee of $150 for each graduate plan. </a:t>
            </a:r>
          </a:p>
          <a:p>
            <a:endParaRPr lang="en-CA" dirty="0"/>
          </a:p>
        </p:txBody>
      </p:sp>
      <p:pic>
        <p:nvPicPr>
          <p:cNvPr id="5" name="Picture 4">
            <a:extLst>
              <a:ext uri="{FF2B5EF4-FFF2-40B4-BE49-F238E27FC236}">
                <a16:creationId xmlns:a16="http://schemas.microsoft.com/office/drawing/2014/main" id="{37F47CAE-45AF-AEDE-B5B3-F78CFC2A21D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98800" y="3906078"/>
            <a:ext cx="3885661" cy="2590441"/>
          </a:xfrm>
          <a:prstGeom prst="rect">
            <a:avLst/>
          </a:prstGeom>
          <a:ln w="28575">
            <a:solidFill>
              <a:schemeClr val="tx1"/>
            </a:solidFill>
          </a:ln>
        </p:spPr>
      </p:pic>
    </p:spTree>
    <p:extLst>
      <p:ext uri="{BB962C8B-B14F-4D97-AF65-F5344CB8AC3E}">
        <p14:creationId xmlns:p14="http://schemas.microsoft.com/office/powerpoint/2010/main" val="2659074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485385" y="193409"/>
            <a:ext cx="5925310" cy="775855"/>
          </a:xfrm>
        </p:spPr>
        <p:txBody>
          <a:bodyPr vert="horz" lIns="182880" tIns="182880" rIns="182880" bIns="182880" rtlCol="0" anchor="ctr">
            <a:normAutofit/>
          </a:bodyPr>
          <a:lstStyle/>
          <a:p>
            <a:pPr algn="ctr">
              <a:lnSpc>
                <a:spcPct val="90000"/>
              </a:lnSpc>
            </a:pPr>
            <a:r>
              <a:rPr lang="en-US" sz="2400" dirty="0">
                <a:solidFill>
                  <a:schemeClr val="tx1">
                    <a:lumMod val="85000"/>
                    <a:lumOff val="15000"/>
                  </a:schemeClr>
                </a:solidFill>
                <a:latin typeface="+mj-lt"/>
                <a:cs typeface="+mj-cs"/>
              </a:rPr>
              <a:t>Scams in Canada</a:t>
            </a:r>
          </a:p>
        </p:txBody>
      </p:sp>
      <p:pic>
        <p:nvPicPr>
          <p:cNvPr id="3" name="Picture 2" descr="Person holding smartphone">
            <a:extLst>
              <a:ext uri="{FF2B5EF4-FFF2-40B4-BE49-F238E27FC236}">
                <a16:creationId xmlns:a16="http://schemas.microsoft.com/office/drawing/2014/main" id="{7B6C7033-F8C2-A2A8-C058-EC645B777D51}"/>
              </a:ext>
            </a:extLst>
          </p:cNvPr>
          <p:cNvPicPr>
            <a:picLocks noChangeAspect="1"/>
          </p:cNvPicPr>
          <p:nvPr/>
        </p:nvPicPr>
        <p:blipFill>
          <a:blip r:embed="rId3" cstate="print">
            <a:extLst>
              <a:ext uri="{28A0092B-C50C-407E-A947-70E740481C1C}">
                <a14:useLocalDpi xmlns:a14="http://schemas.microsoft.com/office/drawing/2010/main"/>
              </a:ext>
            </a:extLst>
          </a:blip>
          <a:srcRect l="11740" r="11740"/>
          <a:stretch>
            <a:fillRect/>
          </a:stretch>
        </p:blipFill>
        <p:spPr>
          <a:xfrm>
            <a:off x="20" y="10"/>
            <a:ext cx="4657325" cy="6857990"/>
          </a:xfrm>
          <a:prstGeom prst="rect">
            <a:avLst/>
          </a:prstGeom>
        </p:spPr>
      </p:pic>
      <p:sp>
        <p:nvSpPr>
          <p:cNvPr id="7" name="TextBox 6">
            <a:extLst>
              <a:ext uri="{FF2B5EF4-FFF2-40B4-BE49-F238E27FC236}">
                <a16:creationId xmlns:a16="http://schemas.microsoft.com/office/drawing/2014/main" id="{FD307265-C962-D988-5F9C-13DE730FA5CD}"/>
              </a:ext>
            </a:extLst>
          </p:cNvPr>
          <p:cNvSpPr txBox="1"/>
          <p:nvPr/>
        </p:nvSpPr>
        <p:spPr>
          <a:xfrm>
            <a:off x="4809744" y="1289304"/>
            <a:ext cx="7196328" cy="5212080"/>
          </a:xfrm>
          <a:prstGeom prst="rect">
            <a:avLst/>
          </a:prstGeom>
        </p:spPr>
        <p:txBody>
          <a:bodyPr vert="horz" lIns="91440" tIns="45720" rIns="91440" bIns="45720" rtlCol="0">
            <a:noAutofit/>
          </a:bodyPr>
          <a:lstStyle/>
          <a:p>
            <a:pPr marR="0" lvl="0" defTabSz="914400" fontAlgn="auto">
              <a:lnSpc>
                <a:spcPct val="90000"/>
              </a:lnSpc>
              <a:spcBef>
                <a:spcPts val="1000"/>
              </a:spcBef>
              <a:spcAft>
                <a:spcPts val="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rPr>
              <a:t>Scams can happen to any student, but international students are especially at risk because they are new to Canada. </a:t>
            </a:r>
          </a:p>
          <a:p>
            <a:pPr marR="0" lvl="0" defTabSz="914400" fontAlgn="auto">
              <a:lnSpc>
                <a:spcPct val="90000"/>
              </a:lnSpc>
              <a:spcBef>
                <a:spcPts val="1000"/>
              </a:spcBef>
              <a:spcAft>
                <a:spcPts val="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rPr>
              <a:t>Scammers often try to scare students by pretending to be from the government and threatening deportation. </a:t>
            </a:r>
          </a:p>
          <a:p>
            <a:pPr marR="0" lvl="0" defTabSz="914400" fontAlgn="auto">
              <a:lnSpc>
                <a:spcPct val="90000"/>
              </a:lnSpc>
              <a:spcBef>
                <a:spcPts val="1000"/>
              </a:spcBef>
              <a:spcAft>
                <a:spcPts val="0"/>
              </a:spcAft>
              <a:buClr>
                <a:schemeClr val="accent2"/>
              </a:buClr>
              <a:buSzTx/>
              <a:tabLst/>
              <a:defRPr/>
            </a:pPr>
            <a:r>
              <a:rPr lang="en-US" sz="1600" dirty="0">
                <a:solidFill>
                  <a:schemeClr val="tx1">
                    <a:lumMod val="85000"/>
                    <a:lumOff val="15000"/>
                  </a:schemeClr>
                </a:solidFill>
              </a:rPr>
              <a:t>Remember: No real employer, </a:t>
            </a:r>
            <a:r>
              <a:rPr kumimoji="0" lang="en-US" sz="1600" b="0" i="0" u="none" strike="noStrike" cap="none" spc="0" normalizeH="0" baseline="0" noProof="0" dirty="0">
                <a:ln>
                  <a:noFill/>
                </a:ln>
                <a:solidFill>
                  <a:schemeClr val="tx1">
                    <a:lumMod val="85000"/>
                    <a:lumOff val="15000"/>
                  </a:schemeClr>
                </a:solidFill>
                <a:effectLst/>
                <a:uLnTx/>
                <a:uFillTx/>
              </a:rPr>
              <a:t>government agency, or police will ask you to send money by phone or email or threaten you.​</a:t>
            </a:r>
          </a:p>
          <a:p>
            <a:pPr marR="0" lvl="0" defTabSz="914400" fontAlgn="auto">
              <a:lnSpc>
                <a:spcPct val="90000"/>
              </a:lnSpc>
              <a:spcBef>
                <a:spcPts val="1000"/>
              </a:spcBef>
              <a:spcAft>
                <a:spcPts val="0"/>
              </a:spcAft>
              <a:buClr>
                <a:schemeClr val="accent2"/>
              </a:buClr>
              <a:buSzTx/>
              <a:tabLst/>
              <a:defRPr/>
            </a:pPr>
            <a:r>
              <a:rPr lang="en-US" sz="1600" dirty="0">
                <a:solidFill>
                  <a:schemeClr val="tx1">
                    <a:lumMod val="85000"/>
                    <a:lumOff val="15000"/>
                  </a:schemeClr>
                </a:solidFill>
              </a:rPr>
              <a:t>If a message feels strange or scary, don’t respond – ask someone at </a:t>
            </a:r>
            <a:r>
              <a:rPr kumimoji="0" lang="en-US" sz="1600" b="0" i="0" u="none" strike="noStrike" cap="none" spc="0" normalizeH="0" baseline="0" noProof="0" dirty="0">
                <a:ln>
                  <a:noFill/>
                </a:ln>
                <a:solidFill>
                  <a:schemeClr val="tx1">
                    <a:lumMod val="85000"/>
                    <a:lumOff val="15000"/>
                  </a:schemeClr>
                </a:solidFill>
                <a:effectLst/>
                <a:uLnTx/>
                <a:uFillTx/>
              </a:rPr>
              <a:t>Trent International, the School of Graduate Studies or Trent Security for help.</a:t>
            </a:r>
            <a:endParaRPr lang="en-US" dirty="0">
              <a:solidFill>
                <a:schemeClr val="tx1">
                  <a:lumMod val="85000"/>
                  <a:lumOff val="15000"/>
                </a:schemeClr>
              </a:solidFill>
            </a:endParaRPr>
          </a:p>
          <a:p>
            <a:pPr marR="0" lvl="0" defTabSz="914400" fontAlgn="auto">
              <a:lnSpc>
                <a:spcPct val="90000"/>
              </a:lnSpc>
              <a:spcBef>
                <a:spcPts val="1000"/>
              </a:spcBef>
              <a:spcAft>
                <a:spcPts val="0"/>
              </a:spcAft>
              <a:buClr>
                <a:schemeClr val="accent2"/>
              </a:buClr>
              <a:buSzTx/>
              <a:tabLst/>
              <a:defRPr/>
            </a:pPr>
            <a:endParaRPr kumimoji="0" lang="en-US" b="1" i="0" u="none" strike="noStrike" cap="none" spc="0" normalizeH="0" baseline="0" noProof="0" dirty="0">
              <a:ln>
                <a:noFill/>
              </a:ln>
              <a:solidFill>
                <a:schemeClr val="tx1">
                  <a:lumMod val="85000"/>
                  <a:lumOff val="15000"/>
                </a:schemeClr>
              </a:solidFill>
              <a:effectLst/>
              <a:uLnTx/>
              <a:uFillTx/>
            </a:endParaRPr>
          </a:p>
          <a:p>
            <a:pPr marR="0" lvl="0" defTabSz="914400" fontAlgn="auto">
              <a:lnSpc>
                <a:spcPct val="90000"/>
              </a:lnSpc>
              <a:spcBef>
                <a:spcPts val="1000"/>
              </a:spcBef>
              <a:spcAft>
                <a:spcPts val="0"/>
              </a:spcAft>
              <a:buClr>
                <a:schemeClr val="accent2"/>
              </a:buClr>
              <a:buSzTx/>
              <a:tabLst/>
              <a:defRPr/>
            </a:pPr>
            <a:r>
              <a:rPr kumimoji="0" lang="en-US" b="1" i="0" u="none" strike="noStrike" cap="none" spc="0" normalizeH="0" baseline="0" noProof="0" dirty="0">
                <a:ln>
                  <a:noFill/>
                </a:ln>
                <a:solidFill>
                  <a:schemeClr val="tx1">
                    <a:lumMod val="85000"/>
                    <a:lumOff val="15000"/>
                  </a:schemeClr>
                </a:solidFill>
                <a:effectLst/>
                <a:uLnTx/>
                <a:uFillTx/>
              </a:rPr>
              <a:t>If you </a:t>
            </a:r>
            <a:r>
              <a:rPr kumimoji="0" lang="en-US" sz="1600" b="1" i="0" u="none" strike="noStrike" cap="none" spc="0" normalizeH="0" baseline="0" noProof="0" dirty="0">
                <a:ln>
                  <a:noFill/>
                </a:ln>
                <a:solidFill>
                  <a:schemeClr val="tx1">
                    <a:lumMod val="85000"/>
                    <a:lumOff val="15000"/>
                  </a:schemeClr>
                </a:solidFill>
                <a:effectLst/>
                <a:uLnTx/>
                <a:uFillTx/>
              </a:rPr>
              <a:t>are victim of a scam:</a:t>
            </a:r>
          </a:p>
          <a:p>
            <a:pPr marR="0" lvl="0" indent="-228600" defTabSz="914400" fontAlgn="auto">
              <a:spcAft>
                <a:spcPts val="600"/>
              </a:spcAft>
              <a:buClr>
                <a:schemeClr val="accent2"/>
              </a:buClr>
              <a:buSzTx/>
              <a:buFont typeface="Arial" panose="020B0604020202020204" pitchFamily="34" charset="0"/>
              <a:buChar char="•"/>
              <a:tabLst/>
              <a:defRPr/>
            </a:pPr>
            <a:r>
              <a:rPr lang="en-US" sz="1600" dirty="0">
                <a:solidFill>
                  <a:schemeClr val="tx1">
                    <a:lumMod val="85000"/>
                    <a:lumOff val="15000"/>
                  </a:schemeClr>
                </a:solidFill>
              </a:rPr>
              <a:t>Contact local police</a:t>
            </a:r>
          </a:p>
          <a:p>
            <a:pPr marR="0" lvl="0" indent="-228600" defTabSz="914400" fontAlgn="auto">
              <a:spcAft>
                <a:spcPts val="600"/>
              </a:spcAft>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tx1">
                    <a:lumMod val="85000"/>
                    <a:lumOff val="15000"/>
                  </a:schemeClr>
                </a:solidFill>
                <a:effectLst/>
                <a:uLnTx/>
                <a:uFillTx/>
              </a:rPr>
              <a:t>File a report with Canadian Anti-Fraud Centre (1-888-495-8501)</a:t>
            </a:r>
          </a:p>
          <a:p>
            <a:pPr marR="0" lvl="0" indent="-228600" defTabSz="914400" fontAlgn="auto">
              <a:spcAft>
                <a:spcPts val="600"/>
              </a:spcAft>
              <a:buClr>
                <a:schemeClr val="accent2"/>
              </a:buClr>
              <a:buSzTx/>
              <a:buFont typeface="Arial" panose="020B0604020202020204" pitchFamily="34" charset="0"/>
              <a:buChar char="•"/>
              <a:tabLst/>
              <a:defRPr/>
            </a:pPr>
            <a:r>
              <a:rPr lang="en-US" sz="1600" dirty="0">
                <a:solidFill>
                  <a:schemeClr val="tx1">
                    <a:lumMod val="85000"/>
                    <a:lumOff val="15000"/>
                  </a:schemeClr>
                </a:solidFill>
              </a:rPr>
              <a:t>Share your story with others</a:t>
            </a:r>
          </a:p>
          <a:p>
            <a:pPr marR="0" lvl="0" indent="-228600" defTabSz="914400" fontAlgn="auto">
              <a:spcAft>
                <a:spcPts val="600"/>
              </a:spcAft>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tx1">
                    <a:lumMod val="85000"/>
                    <a:lumOff val="15000"/>
                  </a:schemeClr>
                </a:solidFill>
                <a:effectLst/>
                <a:uLnTx/>
                <a:uFillTx/>
              </a:rPr>
              <a:t>Contact Trent International for guidance, and advise other relevant</a:t>
            </a:r>
            <a:r>
              <a:rPr lang="en-US" sz="1600" dirty="0">
                <a:solidFill>
                  <a:schemeClr val="tx1">
                    <a:lumMod val="85000"/>
                    <a:lumOff val="15000"/>
                  </a:schemeClr>
                </a:solidFill>
              </a:rPr>
              <a:t> u</a:t>
            </a:r>
            <a:r>
              <a:rPr kumimoji="0" lang="en-US" sz="1600" b="0" i="0" u="none" strike="noStrike" cap="none" spc="0" normalizeH="0" baseline="0" noProof="0" dirty="0">
                <a:ln>
                  <a:noFill/>
                </a:ln>
                <a:solidFill>
                  <a:schemeClr val="tx1">
                    <a:lumMod val="85000"/>
                    <a:lumOff val="15000"/>
                  </a:schemeClr>
                </a:solidFill>
                <a:effectLst/>
                <a:uLnTx/>
                <a:uFillTx/>
              </a:rPr>
              <a:t>university departments such as Housing, Student Accounts, or the School of Graduate Studies. </a:t>
            </a:r>
          </a:p>
        </p:txBody>
      </p:sp>
    </p:spTree>
    <p:extLst>
      <p:ext uri="{BB962C8B-B14F-4D97-AF65-F5344CB8AC3E}">
        <p14:creationId xmlns:p14="http://schemas.microsoft.com/office/powerpoint/2010/main" val="4123581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904257" y="158140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pPr algn="ctr">
              <a:lnSpc>
                <a:spcPct val="90000"/>
              </a:lnSpc>
            </a:pPr>
            <a:r>
              <a:rPr lang="en-US" sz="3000" dirty="0">
                <a:solidFill>
                  <a:srgbClr val="FFFFFF"/>
                </a:solidFill>
                <a:latin typeface="+mj-lt"/>
                <a:cs typeface="+mj-cs"/>
              </a:rPr>
              <a:t>Health &amp; Dental Benefits</a:t>
            </a:r>
          </a:p>
        </p:txBody>
      </p:sp>
      <p:sp>
        <p:nvSpPr>
          <p:cNvPr id="6" name="TextBox 5">
            <a:extLst>
              <a:ext uri="{FF2B5EF4-FFF2-40B4-BE49-F238E27FC236}">
                <a16:creationId xmlns:a16="http://schemas.microsoft.com/office/drawing/2014/main" id="{8E2D2895-B631-1AF8-34CB-A50C5F3DD73F}"/>
              </a:ext>
            </a:extLst>
          </p:cNvPr>
          <p:cNvSpPr txBox="1"/>
          <p:nvPr/>
        </p:nvSpPr>
        <p:spPr>
          <a:xfrm>
            <a:off x="5232806" y="264160"/>
            <a:ext cx="6816954" cy="6319520"/>
          </a:xfrm>
          <a:prstGeom prst="rect">
            <a:avLst/>
          </a:prstGeom>
        </p:spPr>
        <p:txBody>
          <a:bodyPr vert="horz" lIns="91440" tIns="45720" rIns="91440" bIns="45720" rtlCol="0" anchor="ctr">
            <a:normAutofit/>
          </a:bodyPr>
          <a:lstStyle/>
          <a:p>
            <a:pPr defTabSz="914400">
              <a:lnSpc>
                <a:spcPct val="90000"/>
              </a:lnSpc>
              <a:spcBef>
                <a:spcPts val="1000"/>
              </a:spcBef>
              <a:buClr>
                <a:schemeClr val="accent2"/>
              </a:buClr>
            </a:pPr>
            <a:r>
              <a:rPr lang="en-US" sz="1600" b="1" i="0" dirty="0">
                <a:solidFill>
                  <a:schemeClr val="tx1">
                    <a:lumMod val="85000"/>
                    <a:lumOff val="15000"/>
                  </a:schemeClr>
                </a:solidFill>
                <a:effectLst/>
                <a:highlight>
                  <a:srgbClr val="FFFFFF"/>
                </a:highlight>
              </a:rPr>
              <a:t>Health &amp; Dental Benefits</a:t>
            </a:r>
          </a:p>
          <a:p>
            <a:pPr defTabSz="914400">
              <a:lnSpc>
                <a:spcPct val="90000"/>
              </a:lnSpc>
              <a:spcBef>
                <a:spcPts val="1000"/>
              </a:spcBef>
              <a:buClr>
                <a:schemeClr val="accent2"/>
              </a:buClr>
            </a:pPr>
            <a:r>
              <a:rPr lang="en-US" sz="1600" u="sng" dirty="0">
                <a:solidFill>
                  <a:srgbClr val="0070C0"/>
                </a:solidFill>
                <a:effectLst/>
                <a:hlinkClick r:id="rId3">
                  <a:extLst>
                    <a:ext uri="{A12FA001-AC4F-418D-AE19-62706E023703}">
                      <ahyp:hlinkClr xmlns:ahyp="http://schemas.microsoft.com/office/drawing/2018/hyperlinkcolor" val="tx"/>
                    </a:ext>
                  </a:extLst>
                </a:hlinkClick>
              </a:rPr>
              <a:t>Opting-Out: </a:t>
            </a:r>
            <a:r>
              <a:rPr lang="en-US" sz="1600" dirty="0">
                <a:solidFill>
                  <a:schemeClr val="tx1">
                    <a:lumMod val="85000"/>
                    <a:lumOff val="15000"/>
                  </a:schemeClr>
                </a:solidFill>
                <a:effectLst/>
              </a:rPr>
              <a:t>Peterborough full-time and Durham students are automatically enrolled in and billed for Health and Dental plans. </a:t>
            </a:r>
          </a:p>
          <a:p>
            <a:pPr defTabSz="914400">
              <a:lnSpc>
                <a:spcPct val="90000"/>
              </a:lnSpc>
              <a:spcBef>
                <a:spcPts val="1000"/>
              </a:spcBef>
              <a:buClr>
                <a:schemeClr val="accent2"/>
              </a:buClr>
            </a:pPr>
            <a:r>
              <a:rPr lang="en-US" sz="1600" dirty="0">
                <a:solidFill>
                  <a:schemeClr val="tx1">
                    <a:lumMod val="85000"/>
                    <a:lumOff val="15000"/>
                  </a:schemeClr>
                </a:solidFill>
                <a:effectLst/>
              </a:rPr>
              <a:t>If you already have coverage through your parent’s plan or personal employment, you may submit an online request to opt-out through the Trent Central Student Association (TCSA).</a:t>
            </a:r>
          </a:p>
          <a:p>
            <a:pPr defTabSz="914400">
              <a:lnSpc>
                <a:spcPct val="90000"/>
              </a:lnSpc>
              <a:spcBef>
                <a:spcPts val="1000"/>
              </a:spcBef>
              <a:buClr>
                <a:schemeClr val="accent2"/>
              </a:buClr>
            </a:pPr>
            <a:r>
              <a:rPr lang="en-US" sz="1600" dirty="0">
                <a:solidFill>
                  <a:schemeClr val="tx1">
                    <a:lumMod val="85000"/>
                    <a:lumOff val="15000"/>
                  </a:schemeClr>
                </a:solidFill>
                <a:effectLst/>
              </a:rPr>
              <a:t>Students who complete a valid opt-out, will receive their refund as arranged by the association after the start of the term. </a:t>
            </a:r>
          </a:p>
          <a:p>
            <a:pPr defTabSz="914400">
              <a:lnSpc>
                <a:spcPct val="90000"/>
              </a:lnSpc>
              <a:spcBef>
                <a:spcPts val="1000"/>
              </a:spcBef>
              <a:buClr>
                <a:schemeClr val="accent2"/>
              </a:buClr>
            </a:pPr>
            <a:r>
              <a:rPr lang="en-US" sz="1600" dirty="0">
                <a:solidFill>
                  <a:schemeClr val="tx1">
                    <a:lumMod val="85000"/>
                    <a:lumOff val="15000"/>
                  </a:schemeClr>
                </a:solidFill>
                <a:effectLst/>
              </a:rPr>
              <a:t>Please </a:t>
            </a:r>
            <a:r>
              <a:rPr lang="en-US" sz="1600" u="sng" dirty="0">
                <a:solidFill>
                  <a:schemeClr val="tx1">
                    <a:lumMod val="85000"/>
                    <a:lumOff val="15000"/>
                  </a:schemeClr>
                </a:solidFill>
                <a:effectLst/>
                <a:hlinkClick r:id="rId4">
                  <a:extLst>
                    <a:ext uri="{A12FA001-AC4F-418D-AE19-62706E023703}">
                      <ahyp:hlinkClr xmlns:ahyp="http://schemas.microsoft.com/office/drawing/2018/hyperlinkcolor" val="tx"/>
                    </a:ext>
                  </a:extLst>
                </a:hlinkClick>
              </a:rPr>
              <a:t>visit this website for more information</a:t>
            </a:r>
            <a:r>
              <a:rPr lang="en-US" sz="1600" dirty="0">
                <a:solidFill>
                  <a:schemeClr val="tx1">
                    <a:lumMod val="85000"/>
                    <a:lumOff val="15000"/>
                  </a:schemeClr>
                </a:solidFill>
                <a:effectLst/>
              </a:rPr>
              <a:t>.</a:t>
            </a:r>
          </a:p>
          <a:p>
            <a:pPr defTabSz="914400">
              <a:lnSpc>
                <a:spcPct val="90000"/>
              </a:lnSpc>
              <a:spcBef>
                <a:spcPts val="1000"/>
              </a:spcBef>
              <a:buClr>
                <a:schemeClr val="accent2"/>
              </a:buClr>
            </a:pPr>
            <a:endParaRPr lang="en-US" sz="1600" dirty="0">
              <a:solidFill>
                <a:schemeClr val="tx1">
                  <a:lumMod val="85000"/>
                  <a:lumOff val="15000"/>
                </a:schemeClr>
              </a:solidFill>
              <a:effectLst/>
            </a:endParaRPr>
          </a:p>
          <a:p>
            <a:pPr defTabSz="914400">
              <a:lnSpc>
                <a:spcPct val="90000"/>
              </a:lnSpc>
              <a:spcBef>
                <a:spcPts val="1000"/>
              </a:spcBef>
              <a:buClr>
                <a:schemeClr val="accent2"/>
              </a:buClr>
            </a:pPr>
            <a:r>
              <a:rPr lang="en-US" sz="1600" b="1" dirty="0">
                <a:solidFill>
                  <a:schemeClr val="tx1">
                    <a:lumMod val="85000"/>
                    <a:lumOff val="15000"/>
                  </a:schemeClr>
                </a:solidFill>
                <a:effectLst/>
              </a:rPr>
              <a:t>Questions?</a:t>
            </a:r>
            <a:endParaRPr lang="en-US" sz="1600" dirty="0">
              <a:solidFill>
                <a:schemeClr val="tx1">
                  <a:lumMod val="85000"/>
                  <a:lumOff val="15000"/>
                </a:schemeClr>
              </a:solidFill>
              <a:effectLst/>
            </a:endParaRPr>
          </a:p>
          <a:p>
            <a:pPr defTabSz="914400">
              <a:lnSpc>
                <a:spcPct val="90000"/>
              </a:lnSpc>
              <a:spcBef>
                <a:spcPts val="1000"/>
              </a:spcBef>
              <a:buClr>
                <a:schemeClr val="accent2"/>
              </a:buClr>
            </a:pPr>
            <a:r>
              <a:rPr lang="en-US" sz="1600" dirty="0">
                <a:solidFill>
                  <a:schemeClr val="tx1">
                    <a:lumMod val="85000"/>
                    <a:lumOff val="15000"/>
                  </a:schemeClr>
                </a:solidFill>
                <a:effectLst/>
              </a:rPr>
              <a:t>Trent Central Student Association (TCSA) - Peterborough students</a:t>
            </a:r>
          </a:p>
          <a:p>
            <a:pPr defTabSz="914400">
              <a:lnSpc>
                <a:spcPct val="90000"/>
              </a:lnSpc>
              <a:spcBef>
                <a:spcPts val="1000"/>
              </a:spcBef>
              <a:buClr>
                <a:schemeClr val="accent2"/>
              </a:buClr>
            </a:pPr>
            <a:r>
              <a:rPr lang="en-US" sz="1600" dirty="0">
                <a:solidFill>
                  <a:schemeClr val="tx1">
                    <a:lumMod val="85000"/>
                    <a:lumOff val="15000"/>
                  </a:schemeClr>
                </a:solidFill>
                <a:effectLst/>
              </a:rPr>
              <a:t>Call 705-748-1000 or visit </a:t>
            </a:r>
            <a:r>
              <a:rPr lang="en-US" sz="1600" u="sng" dirty="0">
                <a:solidFill>
                  <a:schemeClr val="tx1">
                    <a:lumMod val="85000"/>
                    <a:lumOff val="15000"/>
                  </a:schemeClr>
                </a:solidFill>
                <a:effectLst/>
                <a:hlinkClick r:id="rId5">
                  <a:extLst>
                    <a:ext uri="{A12FA001-AC4F-418D-AE19-62706E023703}">
                      <ahyp:hlinkClr xmlns:ahyp="http://schemas.microsoft.com/office/drawing/2018/hyperlinkcolor" val="tx"/>
                    </a:ext>
                  </a:extLst>
                </a:hlinkClick>
              </a:rPr>
              <a:t>www.trentcentral.ca</a:t>
            </a:r>
            <a:endParaRPr lang="en-US" sz="1600" dirty="0">
              <a:solidFill>
                <a:schemeClr val="tx1">
                  <a:lumMod val="85000"/>
                  <a:lumOff val="15000"/>
                </a:schemeClr>
              </a:solidFill>
              <a:effectLst/>
            </a:endParaRPr>
          </a:p>
          <a:p>
            <a:pPr defTabSz="914400">
              <a:lnSpc>
                <a:spcPct val="90000"/>
              </a:lnSpc>
              <a:spcBef>
                <a:spcPts val="1000"/>
              </a:spcBef>
              <a:buClr>
                <a:schemeClr val="accent2"/>
              </a:buClr>
            </a:pPr>
            <a:endParaRPr lang="en-US" sz="1600" dirty="0">
              <a:solidFill>
                <a:schemeClr val="tx1">
                  <a:lumMod val="85000"/>
                  <a:lumOff val="15000"/>
                </a:schemeClr>
              </a:solidFill>
              <a:effectLst/>
            </a:endParaRPr>
          </a:p>
          <a:p>
            <a:pPr defTabSz="914400">
              <a:lnSpc>
                <a:spcPct val="90000"/>
              </a:lnSpc>
              <a:spcBef>
                <a:spcPts val="1000"/>
              </a:spcBef>
              <a:buClr>
                <a:schemeClr val="accent2"/>
              </a:buClr>
            </a:pPr>
            <a:r>
              <a:rPr lang="en-US" sz="1600" b="1" dirty="0">
                <a:solidFill>
                  <a:schemeClr val="tx1">
                    <a:lumMod val="85000"/>
                    <a:lumOff val="15000"/>
                  </a:schemeClr>
                </a:solidFill>
                <a:effectLst/>
              </a:rPr>
              <a:t>Opt-</a:t>
            </a:r>
            <a:r>
              <a:rPr lang="en-US" sz="1600" b="1" dirty="0">
                <a:solidFill>
                  <a:schemeClr val="tx1">
                    <a:lumMod val="85000"/>
                    <a:lumOff val="15000"/>
                  </a:schemeClr>
                </a:solidFill>
              </a:rPr>
              <a:t>O</a:t>
            </a:r>
            <a:r>
              <a:rPr lang="en-US" sz="1600" b="1" dirty="0">
                <a:solidFill>
                  <a:schemeClr val="tx1">
                    <a:lumMod val="85000"/>
                    <a:lumOff val="15000"/>
                  </a:schemeClr>
                </a:solidFill>
                <a:effectLst/>
              </a:rPr>
              <a:t>ut </a:t>
            </a:r>
            <a:r>
              <a:rPr lang="en-US" sz="1600" b="1" dirty="0">
                <a:solidFill>
                  <a:schemeClr val="tx1">
                    <a:lumMod val="85000"/>
                    <a:lumOff val="15000"/>
                  </a:schemeClr>
                </a:solidFill>
              </a:rPr>
              <a:t>D</a:t>
            </a:r>
            <a:r>
              <a:rPr lang="en-US" sz="1600" b="1" dirty="0">
                <a:solidFill>
                  <a:schemeClr val="tx1">
                    <a:lumMod val="85000"/>
                    <a:lumOff val="15000"/>
                  </a:schemeClr>
                </a:solidFill>
                <a:effectLst/>
              </a:rPr>
              <a:t>eadlines </a:t>
            </a:r>
            <a:r>
              <a:rPr lang="en-US" sz="1600" b="1" dirty="0">
                <a:solidFill>
                  <a:schemeClr val="tx1">
                    <a:lumMod val="85000"/>
                    <a:lumOff val="15000"/>
                  </a:schemeClr>
                </a:solidFill>
              </a:rPr>
              <a:t>A</a:t>
            </a:r>
            <a:r>
              <a:rPr lang="en-US" sz="1600" b="1" dirty="0">
                <a:solidFill>
                  <a:schemeClr val="tx1">
                    <a:lumMod val="85000"/>
                    <a:lumOff val="15000"/>
                  </a:schemeClr>
                </a:solidFill>
                <a:effectLst/>
              </a:rPr>
              <a:t>pply:</a:t>
            </a:r>
          </a:p>
          <a:p>
            <a:pPr marL="285750" indent="-228600" defTabSz="914400">
              <a:spcBef>
                <a:spcPts val="600"/>
              </a:spcBef>
              <a:buClr>
                <a:schemeClr val="accent2"/>
              </a:buClr>
              <a:buFont typeface="Arial" panose="020B0604020202020204" pitchFamily="34" charset="0"/>
              <a:buChar char="•"/>
            </a:pPr>
            <a:r>
              <a:rPr lang="en-US" sz="1600" dirty="0">
                <a:solidFill>
                  <a:schemeClr val="tx1">
                    <a:lumMod val="85000"/>
                    <a:lumOff val="15000"/>
                  </a:schemeClr>
                </a:solidFill>
                <a:effectLst/>
              </a:rPr>
              <a:t>September 1 - September 30 (September-start students)</a:t>
            </a:r>
          </a:p>
          <a:p>
            <a:pPr marL="285750" indent="-228600" defTabSz="914400">
              <a:spcBef>
                <a:spcPts val="600"/>
              </a:spcBef>
              <a:buClr>
                <a:schemeClr val="accent2"/>
              </a:buClr>
              <a:buFont typeface="Arial" panose="020B0604020202020204" pitchFamily="34" charset="0"/>
              <a:buChar char="•"/>
            </a:pPr>
            <a:r>
              <a:rPr lang="en-US" sz="1600" dirty="0">
                <a:solidFill>
                  <a:schemeClr val="tx1">
                    <a:lumMod val="85000"/>
                    <a:lumOff val="15000"/>
                  </a:schemeClr>
                </a:solidFill>
                <a:effectLst/>
              </a:rPr>
              <a:t>January 1 - January 31 (January-start students)</a:t>
            </a:r>
          </a:p>
          <a:p>
            <a:pPr defTabSz="914400">
              <a:lnSpc>
                <a:spcPct val="90000"/>
              </a:lnSpc>
              <a:spcBef>
                <a:spcPts val="1000"/>
              </a:spcBef>
              <a:buClr>
                <a:schemeClr val="accent2"/>
              </a:buClr>
            </a:pPr>
            <a:endParaRPr lang="en-US" sz="1600" dirty="0">
              <a:solidFill>
                <a:schemeClr val="tx1">
                  <a:lumMod val="85000"/>
                  <a:lumOff val="15000"/>
                </a:schemeClr>
              </a:solidFill>
              <a:effectLst/>
            </a:endParaRPr>
          </a:p>
          <a:p>
            <a:pPr defTabSz="914400">
              <a:lnSpc>
                <a:spcPct val="90000"/>
              </a:lnSpc>
              <a:spcBef>
                <a:spcPts val="1000"/>
              </a:spcBef>
              <a:buClr>
                <a:schemeClr val="accent2"/>
              </a:buClr>
            </a:pPr>
            <a:r>
              <a:rPr lang="en-US" sz="1600" dirty="0">
                <a:solidFill>
                  <a:schemeClr val="tx1">
                    <a:lumMod val="85000"/>
                    <a:lumOff val="15000"/>
                  </a:schemeClr>
                </a:solidFill>
                <a:effectLst/>
              </a:rPr>
              <a:t>For more information about opting in or out, as well as plan coverage, visit </a:t>
            </a:r>
            <a:r>
              <a:rPr lang="en-US" sz="1600" u="sng" dirty="0">
                <a:solidFill>
                  <a:schemeClr val="tx1">
                    <a:lumMod val="85000"/>
                    <a:lumOff val="15000"/>
                  </a:schemeClr>
                </a:solidFill>
                <a:effectLst/>
                <a:hlinkClick r:id="rId4">
                  <a:extLst>
                    <a:ext uri="{A12FA001-AC4F-418D-AE19-62706E023703}">
                      <ahyp:hlinkClr xmlns:ahyp="http://schemas.microsoft.com/office/drawing/2018/hyperlinkcolor" val="tx"/>
                    </a:ext>
                  </a:extLst>
                </a:hlinkClick>
              </a:rPr>
              <a:t>https://www.studentvip.ca/Default.aspx</a:t>
            </a:r>
            <a:endParaRPr lang="en-US" sz="1600" dirty="0">
              <a:solidFill>
                <a:schemeClr val="tx1">
                  <a:lumMod val="85000"/>
                  <a:lumOff val="15000"/>
                </a:schemeClr>
              </a:solidFill>
              <a:effectLst/>
            </a:endParaRPr>
          </a:p>
        </p:txBody>
      </p:sp>
    </p:spTree>
    <p:extLst>
      <p:ext uri="{BB962C8B-B14F-4D97-AF65-F5344CB8AC3E}">
        <p14:creationId xmlns:p14="http://schemas.microsoft.com/office/powerpoint/2010/main" val="3398291183"/>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c324212-d63e-4aea-8f78-7f7aebadcf24" xsi:nil="true"/>
    <_Flow_SignoffStatus xmlns="32eabe5a-4174-4217-af00-6e4d9bb260f7" xsi:nil="true"/>
    <lcf76f155ced4ddcb4097134ff3c332f xmlns="32eabe5a-4174-4217-af00-6e4d9bb260f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7176DCD9ABE34296B2EE81AF38CE70" ma:contentTypeVersion="16" ma:contentTypeDescription="Create a new document." ma:contentTypeScope="" ma:versionID="f894644a41fb4fed1378d034d21965b6">
  <xsd:schema xmlns:xsd="http://www.w3.org/2001/XMLSchema" xmlns:xs="http://www.w3.org/2001/XMLSchema" xmlns:p="http://schemas.microsoft.com/office/2006/metadata/properties" xmlns:ns2="32eabe5a-4174-4217-af00-6e4d9bb260f7" xmlns:ns3="cc324212-d63e-4aea-8f78-7f7aebadcf24" targetNamespace="http://schemas.microsoft.com/office/2006/metadata/properties" ma:root="true" ma:fieldsID="2466fc235b0135ff7b1c9e61f91d1880" ns2:_="" ns3:_="">
    <xsd:import namespace="32eabe5a-4174-4217-af00-6e4d9bb260f7"/>
    <xsd:import namespace="cc324212-d63e-4aea-8f78-7f7aebadcf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eabe5a-4174-4217-af00-6e4d9bb260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b3b263f-decc-4103-be06-e60edd914aa1"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24212-d63e-4aea-8f78-7f7aebadcf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13ae2ca8-c732-49b9-9e84-a148a7170205}" ma:internalName="TaxCatchAll" ma:showField="CatchAllData" ma:web="cc324212-d63e-4aea-8f78-7f7aebadc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B6D968-3BA5-45CA-AFA4-01F84FB04FAA}">
  <ds:schemaRefs>
    <ds:schemaRef ds:uri="http://schemas.microsoft.com/sharepoint/v3/contenttype/forms"/>
  </ds:schemaRefs>
</ds:datastoreItem>
</file>

<file path=customXml/itemProps2.xml><?xml version="1.0" encoding="utf-8"?>
<ds:datastoreItem xmlns:ds="http://schemas.openxmlformats.org/officeDocument/2006/customXml" ds:itemID="{677C52C5-6F65-4D42-B855-A3283C55581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 ds:uri="cc324212-d63e-4aea-8f78-7f7aebadcf24"/>
    <ds:schemaRef ds:uri="32eabe5a-4174-4217-af00-6e4d9bb260f7"/>
  </ds:schemaRefs>
</ds:datastoreItem>
</file>

<file path=customXml/itemProps3.xml><?xml version="1.0" encoding="utf-8"?>
<ds:datastoreItem xmlns:ds="http://schemas.openxmlformats.org/officeDocument/2006/customXml" ds:itemID="{709D8641-451C-4367-A2ED-2442B8ADB8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eabe5a-4174-4217-af00-6e4d9bb260f7"/>
    <ds:schemaRef ds:uri="cc324212-d63e-4aea-8f78-7f7aebadcf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TM10001115[[fn=Parcel]]</Template>
  <TotalTime>13571</TotalTime>
  <Words>2389</Words>
  <Application>Microsoft Office PowerPoint</Application>
  <PresentationFormat>Widescreen</PresentationFormat>
  <Paragraphs>181</Paragraphs>
  <Slides>24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Aptos</vt:lpstr>
      <vt:lpstr>Arial</vt:lpstr>
      <vt:lpstr>Calibri</vt:lpstr>
      <vt:lpstr>Gill Sans MT</vt:lpstr>
      <vt:lpstr>museo-sans</vt:lpstr>
      <vt:lpstr>Times New Roman</vt:lpstr>
      <vt:lpstr>Wingdings</vt:lpstr>
      <vt:lpstr>Parcel</vt:lpstr>
      <vt:lpstr>Graduate Student Tuition &amp; Fees AND Graduate Accounts &amp; Funding 2025-26</vt:lpstr>
      <vt:lpstr>Land Acknowledgement   “We respectfully acknowledge that we are on the treaty and traditional territory of the Michi Saagiig Anishinaabeg.    We offer our gratitude to the First Peoples for their care for, and teachings about, our earth and our relations.  May we honour those teachings.” </vt:lpstr>
      <vt:lpstr>Graduate Tuition Fees</vt:lpstr>
      <vt:lpstr>Student Accounts &amp;  Tuition </vt:lpstr>
      <vt:lpstr>Tuition Payments</vt:lpstr>
      <vt:lpstr>Important Additional Information</vt:lpstr>
      <vt:lpstr>Payment Plans</vt:lpstr>
      <vt:lpstr>Scams in Canada</vt:lpstr>
      <vt:lpstr>Health &amp; Dental Benefits</vt:lpstr>
      <vt:lpstr>Graduate Student Accounts  &amp;  Graduate Funding</vt:lpstr>
      <vt:lpstr>Admissions Letter: Total financial support </vt:lpstr>
      <vt:lpstr>Graduate Teaching Assistantships (GTA)</vt:lpstr>
      <vt:lpstr>Funds posted to Student Account </vt:lpstr>
      <vt:lpstr>Entrance Scholarships</vt:lpstr>
      <vt:lpstr>Research Fellowship Awards (RFA)</vt:lpstr>
      <vt:lpstr>External Scholarships </vt:lpstr>
      <vt:lpstr>Bursary Support for Financial Need </vt:lpstr>
      <vt:lpstr>Refund Information</vt:lpstr>
      <vt:lpstr>Student Refunds: Bursaries &amp; Financial Aid</vt:lpstr>
      <vt:lpstr>Student Refunds: Refunding Credit on student Account</vt:lpstr>
      <vt:lpstr>Finance Connections Around Campus</vt:lpstr>
      <vt:lpstr>Indigenous Student Financials</vt:lpstr>
      <vt:lpstr>How to Win Scholarships</vt:lpstr>
      <vt:lpstr>School of Graduate Studies Blackburn Hall, Suite 115 All financial inquires direct to: graduatefinance@trentu.ca </vt:lpstr>
    </vt:vector>
  </TitlesOfParts>
  <Company>Trent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Rennie</dc:creator>
  <cp:lastModifiedBy>Jane Rennie</cp:lastModifiedBy>
  <cp:revision>29</cp:revision>
  <dcterms:created xsi:type="dcterms:W3CDTF">2024-07-08T15:53:07Z</dcterms:created>
  <dcterms:modified xsi:type="dcterms:W3CDTF">2025-08-26T17:33:35Z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0x010100197176DCD9ABE34296B2EE81AF38CE70</vt:lpwstr>
  </property>
  <property fmtid="{D5CDD505-2E9C-101B-9397-08002B2CF9AE}" pid="3" name="MediaServiceImageTags">
    <vt:lpwstr/>
  </property>
</Properties>
</file>